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jmcGhvVefuvGEO7PSw8A8uP+ouS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onymous" initials="" lastIdx="1" clrIdx="0"/>
  <p:cmAuthor id="1" name="舒泓諭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0596A8"/>
    <a:srgbClr val="E79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D38ABA-EAB1-4A93-805E-2618FECB770C}">
  <a:tblStyle styleId="{F4D38ABA-EAB1-4A93-805E-2618FECB77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74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63128759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63128759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e1fc99e7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e1fc99e7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7740078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7740078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77400785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77400785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77400785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77400785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e1fc99e7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e1fc99e7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7740078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7740078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7740078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7740078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6312875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6312875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fa94ccd4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fa94ccd4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fa94ccd4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fa94ccd4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62d5543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62d5543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e1fc99e71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e1fc99e71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62d5543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62d55439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3fe2c4d6d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3fe2c4d6d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e1fc99e7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e1fc99e7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7a08ea2b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7a08ea2b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e1fc99e71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e1fc99e71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7a08ea2b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7a08ea2b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7a08ea2b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7a08ea2b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7a08ea2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7a08ea2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7a08ea2b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7a08ea2b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7a08ea2b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7a08ea2b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77400785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77400785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208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e1fc99e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e1fc99e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3fbee76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3fbee76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elfoli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3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03289" y="2900363"/>
            <a:ext cx="7485062" cy="810816"/>
          </a:xfrm>
        </p:spPr>
        <p:txBody>
          <a:bodyPr anchor="b"/>
          <a:lstStyle>
            <a:lvl1pPr>
              <a:lnSpc>
                <a:spcPct val="110000"/>
              </a:lnSpc>
              <a:defRPr sz="2400">
                <a:solidFill>
                  <a:schemeClr val="tx1"/>
                </a:solidFill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de-DE" dirty="0">
              <a:uFillTx/>
            </a:endParaRPr>
          </a:p>
        </p:txBody>
      </p:sp>
      <p:sp>
        <p:nvSpPr>
          <p:cNvPr id="111632" name="Rectangle 12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903288" y="3707608"/>
            <a:ext cx="7510462" cy="808360"/>
          </a:xfrm>
        </p:spPr>
        <p:txBody>
          <a:bodyPr tIns="45720" bIns="45720"/>
          <a:lstStyle>
            <a:lvl1pPr marL="0" indent="0">
              <a:buFont typeface="Wingdings" pitchFamily="2" charset="2"/>
              <a:buNone/>
              <a:defRPr sz="1800">
                <a:uFillTx/>
              </a:defRPr>
            </a:lvl1pPr>
          </a:lstStyle>
          <a:p>
            <a:r>
              <a:rPr lang="en-US" altLang="zh-TW" sz="1350" b="1" dirty="0">
                <a:solidFill>
                  <a:schemeClr val="tx1"/>
                </a:solidFill>
                <a:uFillTx/>
              </a:rPr>
              <a:t>Speaker :  </a:t>
            </a:r>
          </a:p>
          <a:p>
            <a:r>
              <a:rPr lang="en-US" altLang="zh-TW" sz="1350" b="1" dirty="0">
                <a:solidFill>
                  <a:schemeClr val="tx1"/>
                </a:solidFill>
                <a:uFillTx/>
              </a:rPr>
              <a:t>Advisor :  </a:t>
            </a:r>
          </a:p>
          <a:p>
            <a:r>
              <a:rPr lang="en-US" altLang="zh-TW" sz="1350" b="1" dirty="0">
                <a:uFillTx/>
              </a:rPr>
              <a:t>Date :   20XX.XX.XX</a:t>
            </a:r>
            <a:endParaRPr lang="de-DE" dirty="0">
              <a:uFillTx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uFillTx/>
              </a:defRPr>
            </a:lvl1pPr>
          </a:lstStyle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矩形 5"/>
          <p:cNvSpPr>
            <a:spLocks/>
          </p:cNvSpPr>
          <p:nvPr/>
        </p:nvSpPr>
        <p:spPr>
          <a:xfrm>
            <a:off x="5765191" y="4787191"/>
            <a:ext cx="2898872" cy="50783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61B2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Lab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 for 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Data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 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Processing 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61B2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System</a:t>
            </a:r>
            <a:endParaRPr kumimoji="0" lang="zh-TW" altLang="en-US" sz="1500" b="0" i="0" u="none" strike="noStrike" kern="1200" cap="none" spc="0" normalizeH="0" baseline="0" noProof="0" dirty="0">
              <a:ln w="12700">
                <a:solidFill>
                  <a:srgbClr val="CC0000"/>
                </a:solidFill>
                <a:prstDash val="solid"/>
              </a:ln>
              <a:solidFill>
                <a:srgbClr val="CC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0000" endA="300" endPos="50000" dist="60007" dir="5400000" sy="-100000" algn="bl" rotWithShape="0"/>
              </a:effectLst>
              <a:uLnTx/>
              <a:uFillTx/>
              <a:latin typeface="+mn-lt"/>
              <a:ea typeface="+mn-ea"/>
              <a:cs typeface="Calibri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 w="12700">
                <a:solidFill>
                  <a:srgbClr val="CC0000"/>
                </a:solidFill>
                <a:prstDash val="solid"/>
              </a:ln>
              <a:solidFill>
                <a:srgbClr val="CC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0000" endA="300" endPos="50000" dist="60007" dir="5400000" sy="-100000" algn="bl" rotWithShape="0"/>
              </a:effectLst>
              <a:uLnTx/>
              <a:uFillTx/>
              <a:latin typeface="+mn-lt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4947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uFillTx/>
              </a:rPr>
              <a:t>按一下以編輯母片標題樣式</a:t>
            </a:r>
            <a:endParaRPr lang="de-DE">
              <a:uFillTx/>
            </a:endParaRP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  <a:endParaRPr lang="de-DE">
              <a:uFillTx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6847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89727" y="260747"/>
            <a:ext cx="2130425" cy="4090988"/>
          </a:xfrm>
        </p:spPr>
        <p:txBody>
          <a:bodyPr vert="eaVert"/>
          <a:lstStyle/>
          <a:p>
            <a:r>
              <a:rPr lang="zh-TW" altLang="en-US">
                <a:uFillTx/>
              </a:rPr>
              <a:t>按一下以編輯母片標題樣式</a:t>
            </a:r>
            <a:endParaRPr lang="de-DE">
              <a:uFillTx/>
            </a:endParaRP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95275" y="260747"/>
            <a:ext cx="6242050" cy="4090988"/>
          </a:xfrm>
        </p:spPr>
        <p:txBody>
          <a:bodyPr vert="eaVert"/>
          <a:lstStyle/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  <a:endParaRPr lang="de-DE">
              <a:uFillTx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73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798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39" y="260749"/>
            <a:ext cx="8520112" cy="625078"/>
          </a:xfrm>
        </p:spPr>
        <p:txBody>
          <a:bodyPr/>
          <a:lstStyle>
            <a:lvl1pPr>
              <a:defRPr sz="2700" baseline="0">
                <a:effectLst/>
                <a:uFillTx/>
                <a:latin typeface="Times New Roman" pitchFamily="18" charset="0"/>
                <a:ea typeface="標楷體" pitchFamily="65" charset="-120"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de-DE" dirty="0">
              <a:uFillTx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277" y="978694"/>
            <a:ext cx="8524875" cy="3764756"/>
          </a:xfrm>
        </p:spPr>
        <p:txBody>
          <a:bodyPr/>
          <a:lstStyle>
            <a:lvl1pPr>
              <a:defRPr sz="1800" b="1" baseline="0">
                <a:uFillTx/>
                <a:latin typeface="+mj-lt"/>
                <a:ea typeface="標楷體" pitchFamily="65" charset="-120"/>
              </a:defRPr>
            </a:lvl1pPr>
            <a:lvl2pPr>
              <a:defRPr sz="1800" b="0" baseline="0">
                <a:uFillTx/>
                <a:latin typeface="+mj-lt"/>
                <a:ea typeface="標楷體" pitchFamily="65" charset="-120"/>
              </a:defRPr>
            </a:lvl2pPr>
            <a:lvl3pPr>
              <a:defRPr sz="1500" baseline="0">
                <a:uFillTx/>
                <a:latin typeface="+mj-lt"/>
                <a:ea typeface="標楷體" pitchFamily="65" charset="-120"/>
              </a:defRPr>
            </a:lvl3pPr>
            <a:lvl4pPr>
              <a:defRPr sz="1350" baseline="0">
                <a:uFillTx/>
                <a:latin typeface="+mj-lt"/>
                <a:ea typeface="標楷體" pitchFamily="65" charset="-120"/>
              </a:defRPr>
            </a:lvl4pPr>
            <a:lvl5pPr>
              <a:defRPr sz="1350" baseline="0">
                <a:uFillTx/>
                <a:latin typeface="+mj-lt"/>
                <a:ea typeface="標楷體" pitchFamily="65" charset="-120"/>
              </a:defRPr>
            </a:lvl5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  <a:endParaRPr lang="de-DE" dirty="0">
              <a:uFillTx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>
            <a:spLocks/>
          </p:cNvSpPr>
          <p:nvPr/>
        </p:nvSpPr>
        <p:spPr>
          <a:xfrm>
            <a:off x="5765191" y="4787191"/>
            <a:ext cx="2898872" cy="50783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61B2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Lab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 for 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Data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 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Processing 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61B2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System</a:t>
            </a:r>
            <a:endParaRPr kumimoji="0" lang="zh-TW" altLang="en-US" sz="1500" b="0" i="0" u="none" strike="noStrike" kern="1200" cap="none" spc="0" normalizeH="0" baseline="0" noProof="0" dirty="0">
              <a:ln w="12700">
                <a:solidFill>
                  <a:srgbClr val="CC0000"/>
                </a:solidFill>
                <a:prstDash val="solid"/>
              </a:ln>
              <a:solidFill>
                <a:srgbClr val="CC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0000" endA="300" endPos="50000" dist="60007" dir="5400000" sy="-100000" algn="bl" rotWithShape="0"/>
              </a:effectLst>
              <a:uLnTx/>
              <a:uFillTx/>
              <a:latin typeface="+mn-lt"/>
              <a:ea typeface="+mn-ea"/>
              <a:cs typeface="Calibri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 w="12700">
                <a:solidFill>
                  <a:srgbClr val="CC0000"/>
                </a:solidFill>
                <a:prstDash val="solid"/>
              </a:ln>
              <a:solidFill>
                <a:srgbClr val="CC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0000" endA="300" endPos="50000" dist="60007" dir="5400000" sy="-100000" algn="bl" rotWithShape="0"/>
              </a:effectLst>
              <a:uLnTx/>
              <a:uFillTx/>
              <a:latin typeface="+mn-lt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7422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/>
          <a:lstStyle>
            <a:lvl1pPr algn="l">
              <a:defRPr sz="3000" b="1" cap="all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de-DE">
              <a:uFillTx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uFillTx/>
              </a:defRPr>
            </a:lvl1pPr>
            <a:lvl2pPr marL="342900" indent="0">
              <a:buNone/>
              <a:defRPr sz="1350">
                <a:uFillTx/>
              </a:defRPr>
            </a:lvl2pPr>
            <a:lvl3pPr marL="685800" indent="0">
              <a:buNone/>
              <a:defRPr sz="1200">
                <a:uFillTx/>
              </a:defRPr>
            </a:lvl3pPr>
            <a:lvl4pPr marL="1028700" indent="0">
              <a:buNone/>
              <a:defRPr sz="1050">
                <a:uFillTx/>
              </a:defRPr>
            </a:lvl4pPr>
            <a:lvl5pPr marL="1371600" indent="0">
              <a:buNone/>
              <a:defRPr sz="1050">
                <a:uFillTx/>
              </a:defRPr>
            </a:lvl5pPr>
            <a:lvl6pPr marL="1714500" indent="0">
              <a:buNone/>
              <a:defRPr sz="1050">
                <a:uFillTx/>
              </a:defRPr>
            </a:lvl6pPr>
            <a:lvl7pPr marL="2057400" indent="0">
              <a:buNone/>
              <a:defRPr sz="1050">
                <a:uFillTx/>
              </a:defRPr>
            </a:lvl7pPr>
            <a:lvl8pPr marL="2400300" indent="0">
              <a:buNone/>
              <a:defRPr sz="1050">
                <a:uFillTx/>
              </a:defRPr>
            </a:lvl8pPr>
            <a:lvl9pPr marL="2743200" indent="0">
              <a:buNone/>
              <a:defRPr sz="105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001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uFillTx/>
              </a:rPr>
              <a:t>按一下以編輯母片標題樣式</a:t>
            </a:r>
            <a:endParaRPr lang="de-DE">
              <a:uFillTx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95276" y="1116806"/>
            <a:ext cx="4186238" cy="3234929"/>
          </a:xfrm>
        </p:spPr>
        <p:txBody>
          <a:bodyPr/>
          <a:lstStyle>
            <a:lvl1pPr>
              <a:defRPr sz="2100">
                <a:uFillTx/>
              </a:defRPr>
            </a:lvl1pPr>
            <a:lvl2pPr>
              <a:defRPr sz="1800">
                <a:uFillTx/>
              </a:defRPr>
            </a:lvl2pPr>
            <a:lvl3pPr>
              <a:defRPr sz="1500">
                <a:uFillTx/>
              </a:defRPr>
            </a:lvl3pPr>
            <a:lvl4pPr>
              <a:defRPr sz="1350">
                <a:uFillTx/>
              </a:defRPr>
            </a:lvl4pPr>
            <a:lvl5pPr>
              <a:defRPr sz="1350">
                <a:uFillTx/>
              </a:defRPr>
            </a:lvl5pPr>
            <a:lvl6pPr>
              <a:defRPr sz="1350">
                <a:uFillTx/>
              </a:defRPr>
            </a:lvl6pPr>
            <a:lvl7pPr>
              <a:defRPr sz="1350">
                <a:uFillTx/>
              </a:defRPr>
            </a:lvl7pPr>
            <a:lvl8pPr>
              <a:defRPr sz="1350">
                <a:uFillTx/>
              </a:defRPr>
            </a:lvl8pPr>
            <a:lvl9pPr>
              <a:defRPr sz="135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  <a:endParaRPr lang="de-DE">
              <a:uFillTx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33915" y="1116806"/>
            <a:ext cx="4186237" cy="3234929"/>
          </a:xfrm>
        </p:spPr>
        <p:txBody>
          <a:bodyPr/>
          <a:lstStyle>
            <a:lvl1pPr>
              <a:defRPr sz="2100">
                <a:uFillTx/>
              </a:defRPr>
            </a:lvl1pPr>
            <a:lvl2pPr>
              <a:defRPr sz="1800">
                <a:uFillTx/>
              </a:defRPr>
            </a:lvl2pPr>
            <a:lvl3pPr>
              <a:defRPr sz="1500">
                <a:uFillTx/>
              </a:defRPr>
            </a:lvl3pPr>
            <a:lvl4pPr>
              <a:defRPr sz="1350">
                <a:uFillTx/>
              </a:defRPr>
            </a:lvl4pPr>
            <a:lvl5pPr>
              <a:defRPr sz="1350">
                <a:uFillTx/>
              </a:defRPr>
            </a:lvl5pPr>
            <a:lvl6pPr>
              <a:defRPr sz="1350">
                <a:uFillTx/>
              </a:defRPr>
            </a:lvl6pPr>
            <a:lvl7pPr>
              <a:defRPr sz="1350">
                <a:uFillTx/>
              </a:defRPr>
            </a:lvl7pPr>
            <a:lvl8pPr>
              <a:defRPr sz="1350">
                <a:uFillTx/>
              </a:defRPr>
            </a:lvl8pPr>
            <a:lvl9pPr>
              <a:defRPr sz="135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  <a:endParaRPr lang="de-DE"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4738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de-DE">
              <a:uFillTx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900" indent="0">
              <a:buNone/>
              <a:defRPr sz="1500" b="1">
                <a:uFillTx/>
              </a:defRPr>
            </a:lvl2pPr>
            <a:lvl3pPr marL="685800" indent="0">
              <a:buNone/>
              <a:defRPr sz="1350" b="1">
                <a:uFillTx/>
              </a:defRPr>
            </a:lvl3pPr>
            <a:lvl4pPr marL="1028700" indent="0">
              <a:buNone/>
              <a:defRPr sz="1200" b="1">
                <a:uFillTx/>
              </a:defRPr>
            </a:lvl4pPr>
            <a:lvl5pPr marL="1371600" indent="0">
              <a:buNone/>
              <a:defRPr sz="1200" b="1">
                <a:uFillTx/>
              </a:defRPr>
            </a:lvl5pPr>
            <a:lvl6pPr marL="1714500" indent="0">
              <a:buNone/>
              <a:defRPr sz="1200" b="1">
                <a:uFillTx/>
              </a:defRPr>
            </a:lvl6pPr>
            <a:lvl7pPr marL="2057400" indent="0">
              <a:buNone/>
              <a:defRPr sz="1200" b="1">
                <a:uFillTx/>
              </a:defRPr>
            </a:lvl7pPr>
            <a:lvl8pPr marL="2400300" indent="0">
              <a:buNone/>
              <a:defRPr sz="1200" b="1">
                <a:uFillTx/>
              </a:defRPr>
            </a:lvl8pPr>
            <a:lvl9pPr marL="2743200" indent="0">
              <a:buNone/>
              <a:defRPr sz="1200" b="1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>
                <a:uFillTx/>
              </a:defRPr>
            </a:lvl1pPr>
            <a:lvl2pPr>
              <a:defRPr sz="1500">
                <a:uFillTx/>
              </a:defRPr>
            </a:lvl2pPr>
            <a:lvl3pPr>
              <a:defRPr sz="1350">
                <a:uFillTx/>
              </a:defRPr>
            </a:lvl3pPr>
            <a:lvl4pPr>
              <a:defRPr sz="1200">
                <a:uFillTx/>
              </a:defRPr>
            </a:lvl4pPr>
            <a:lvl5pPr>
              <a:defRPr sz="1200">
                <a:uFillTx/>
              </a:defRPr>
            </a:lvl5pPr>
            <a:lvl6pPr>
              <a:defRPr sz="1200">
                <a:uFillTx/>
              </a:defRPr>
            </a:lvl6pPr>
            <a:lvl7pPr>
              <a:defRPr sz="1200">
                <a:uFillTx/>
              </a:defRPr>
            </a:lvl7pPr>
            <a:lvl8pPr>
              <a:defRPr sz="1200">
                <a:uFillTx/>
              </a:defRPr>
            </a:lvl8pPr>
            <a:lvl9pPr>
              <a:defRPr sz="120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  <a:endParaRPr lang="de-DE"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900" indent="0">
              <a:buNone/>
              <a:defRPr sz="1500" b="1">
                <a:uFillTx/>
              </a:defRPr>
            </a:lvl2pPr>
            <a:lvl3pPr marL="685800" indent="0">
              <a:buNone/>
              <a:defRPr sz="1350" b="1">
                <a:uFillTx/>
              </a:defRPr>
            </a:lvl3pPr>
            <a:lvl4pPr marL="1028700" indent="0">
              <a:buNone/>
              <a:defRPr sz="1200" b="1">
                <a:uFillTx/>
              </a:defRPr>
            </a:lvl4pPr>
            <a:lvl5pPr marL="1371600" indent="0">
              <a:buNone/>
              <a:defRPr sz="1200" b="1">
                <a:uFillTx/>
              </a:defRPr>
            </a:lvl5pPr>
            <a:lvl6pPr marL="1714500" indent="0">
              <a:buNone/>
              <a:defRPr sz="1200" b="1">
                <a:uFillTx/>
              </a:defRPr>
            </a:lvl6pPr>
            <a:lvl7pPr marL="2057400" indent="0">
              <a:buNone/>
              <a:defRPr sz="1200" b="1">
                <a:uFillTx/>
              </a:defRPr>
            </a:lvl7pPr>
            <a:lvl8pPr marL="2400300" indent="0">
              <a:buNone/>
              <a:defRPr sz="1200" b="1">
                <a:uFillTx/>
              </a:defRPr>
            </a:lvl8pPr>
            <a:lvl9pPr marL="2743200" indent="0">
              <a:buNone/>
              <a:defRPr sz="1200" b="1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>
                <a:uFillTx/>
              </a:defRPr>
            </a:lvl1pPr>
            <a:lvl2pPr>
              <a:defRPr sz="1500">
                <a:uFillTx/>
              </a:defRPr>
            </a:lvl2pPr>
            <a:lvl3pPr>
              <a:defRPr sz="1350">
                <a:uFillTx/>
              </a:defRPr>
            </a:lvl3pPr>
            <a:lvl4pPr>
              <a:defRPr sz="1200">
                <a:uFillTx/>
              </a:defRPr>
            </a:lvl4pPr>
            <a:lvl5pPr>
              <a:defRPr sz="1200">
                <a:uFillTx/>
              </a:defRPr>
            </a:lvl5pPr>
            <a:lvl6pPr>
              <a:defRPr sz="1200">
                <a:uFillTx/>
              </a:defRPr>
            </a:lvl6pPr>
            <a:lvl7pPr>
              <a:defRPr sz="1200">
                <a:uFillTx/>
              </a:defRPr>
            </a:lvl7pPr>
            <a:lvl8pPr>
              <a:defRPr sz="1200">
                <a:uFillTx/>
              </a:defRPr>
            </a:lvl8pPr>
            <a:lvl9pPr>
              <a:defRPr sz="120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  <a:endParaRPr lang="de-DE">
              <a:uFillTx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>
            <a:spLocks/>
          </p:cNvSpPr>
          <p:nvPr/>
        </p:nvSpPr>
        <p:spPr>
          <a:xfrm>
            <a:off x="5763576" y="4775449"/>
            <a:ext cx="2995051" cy="3000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61B2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Lab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 for 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Data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 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Processing </a:t>
            </a: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0061B2"/>
                </a:solidFill>
                <a:effectLst/>
                <a:uLnTx/>
                <a:uFillTx/>
                <a:latin typeface="Arial" charset="0"/>
                <a:ea typeface="標楷體" pitchFamily="65" charset="-120"/>
                <a:cs typeface="Arial" charset="0"/>
              </a:rPr>
              <a:t>Systems</a:t>
            </a:r>
            <a:endParaRPr kumimoji="0" lang="zh-TW" altLang="en-US" sz="1350" b="0" i="0" u="none" strike="noStrike" kern="1200" cap="none" spc="0" normalizeH="0" baseline="0" noProof="0" dirty="0">
              <a:ln w="12700">
                <a:solidFill>
                  <a:srgbClr val="CC0000"/>
                </a:solidFill>
                <a:prstDash val="solid"/>
              </a:ln>
              <a:solidFill>
                <a:srgbClr val="CC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0000" endA="300" endPos="50000" dist="60007" dir="5400000" sy="-100000" algn="bl" rotWithShape="0"/>
              </a:effectLst>
              <a:uLnTx/>
              <a:uFillTx/>
              <a:latin typeface="+mn-lt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9629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uFillTx/>
              </a:rPr>
              <a:t>按一下以編輯母片標題樣式</a:t>
            </a:r>
            <a:endParaRPr lang="de-DE">
              <a:uFillTx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399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0132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de-DE">
              <a:uFillTx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100">
                <a:uFillTx/>
              </a:defRPr>
            </a:lvl2pPr>
            <a:lvl3pPr>
              <a:defRPr sz="1800">
                <a:uFillTx/>
              </a:defRPr>
            </a:lvl3pPr>
            <a:lvl4pPr>
              <a:defRPr sz="1500">
                <a:uFillTx/>
              </a:defRPr>
            </a:lvl4pPr>
            <a:lvl5pPr>
              <a:defRPr sz="1500">
                <a:uFillTx/>
              </a:defRPr>
            </a:lvl5pPr>
            <a:lvl6pPr>
              <a:defRPr sz="1500">
                <a:uFillTx/>
              </a:defRPr>
            </a:lvl6pPr>
            <a:lvl7pPr>
              <a:defRPr sz="1500">
                <a:uFillTx/>
              </a:defRPr>
            </a:lvl7pPr>
            <a:lvl8pPr>
              <a:defRPr sz="1500">
                <a:uFillTx/>
              </a:defRPr>
            </a:lvl8pPr>
            <a:lvl9pPr>
              <a:defRPr sz="150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  <a:endParaRPr lang="de-DE">
              <a:uFillTx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>
                <a:uFillTx/>
              </a:defRPr>
            </a:lvl1pPr>
            <a:lvl2pPr marL="342900" indent="0">
              <a:buNone/>
              <a:defRPr sz="900">
                <a:uFillTx/>
              </a:defRPr>
            </a:lvl2pPr>
            <a:lvl3pPr marL="685800" indent="0">
              <a:buNone/>
              <a:defRPr sz="750">
                <a:uFillTx/>
              </a:defRPr>
            </a:lvl3pPr>
            <a:lvl4pPr marL="1028700" indent="0">
              <a:buNone/>
              <a:defRPr sz="675">
                <a:uFillTx/>
              </a:defRPr>
            </a:lvl4pPr>
            <a:lvl5pPr marL="1371600" indent="0">
              <a:buNone/>
              <a:defRPr sz="675">
                <a:uFillTx/>
              </a:defRPr>
            </a:lvl5pPr>
            <a:lvl6pPr marL="1714500" indent="0">
              <a:buNone/>
              <a:defRPr sz="675">
                <a:uFillTx/>
              </a:defRPr>
            </a:lvl6pPr>
            <a:lvl7pPr marL="2057400" indent="0">
              <a:buNone/>
              <a:defRPr sz="675">
                <a:uFillTx/>
              </a:defRPr>
            </a:lvl7pPr>
            <a:lvl8pPr marL="2400300" indent="0">
              <a:buNone/>
              <a:defRPr sz="675">
                <a:uFillTx/>
              </a:defRPr>
            </a:lvl8pPr>
            <a:lvl9pPr marL="2743200" indent="0">
              <a:buNone/>
              <a:defRPr sz="675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071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de-DE">
              <a:uFillTx/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>
                <a:uFillTx/>
              </a:defRPr>
            </a:lvl1pPr>
            <a:lvl2pPr marL="342900" indent="0">
              <a:buNone/>
              <a:defRPr sz="2100">
                <a:uFillTx/>
              </a:defRPr>
            </a:lvl2pPr>
            <a:lvl3pPr marL="685800" indent="0">
              <a:buNone/>
              <a:defRPr sz="1800">
                <a:uFillTx/>
              </a:defRPr>
            </a:lvl3pPr>
            <a:lvl4pPr marL="1028700" indent="0">
              <a:buNone/>
              <a:defRPr sz="1500">
                <a:uFillTx/>
              </a:defRPr>
            </a:lvl4pPr>
            <a:lvl5pPr marL="1371600" indent="0">
              <a:buNone/>
              <a:defRPr sz="1500">
                <a:uFillTx/>
              </a:defRPr>
            </a:lvl5pPr>
            <a:lvl6pPr marL="1714500" indent="0">
              <a:buNone/>
              <a:defRPr sz="1500">
                <a:uFillTx/>
              </a:defRPr>
            </a:lvl6pPr>
            <a:lvl7pPr marL="2057400" indent="0">
              <a:buNone/>
              <a:defRPr sz="1500">
                <a:uFillTx/>
              </a:defRPr>
            </a:lvl7pPr>
            <a:lvl8pPr marL="2400300" indent="0">
              <a:buNone/>
              <a:defRPr sz="1500">
                <a:uFillTx/>
              </a:defRPr>
            </a:lvl8pPr>
            <a:lvl9pPr marL="2743200" indent="0">
              <a:buNone/>
              <a:defRPr sz="1500">
                <a:uFillTx/>
              </a:defRPr>
            </a:lvl9pPr>
          </a:lstStyle>
          <a:p>
            <a:pPr lvl="0"/>
            <a:r>
              <a:rPr lang="zh-TW" altLang="en-US" noProof="0">
                <a:uFillTx/>
              </a:rPr>
              <a:t>按一下圖示以新增圖片</a:t>
            </a:r>
            <a:endParaRPr lang="de-DE" noProof="0">
              <a:uFillTx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uFillTx/>
              </a:defRPr>
            </a:lvl1pPr>
            <a:lvl2pPr marL="342900" indent="0">
              <a:buNone/>
              <a:defRPr sz="900">
                <a:uFillTx/>
              </a:defRPr>
            </a:lvl2pPr>
            <a:lvl3pPr marL="685800" indent="0">
              <a:buNone/>
              <a:defRPr sz="750">
                <a:uFillTx/>
              </a:defRPr>
            </a:lvl3pPr>
            <a:lvl4pPr marL="1028700" indent="0">
              <a:buNone/>
              <a:defRPr sz="675">
                <a:uFillTx/>
              </a:defRPr>
            </a:lvl4pPr>
            <a:lvl5pPr marL="1371600" indent="0">
              <a:buNone/>
              <a:defRPr sz="675">
                <a:uFillTx/>
              </a:defRPr>
            </a:lvl5pPr>
            <a:lvl6pPr marL="1714500" indent="0">
              <a:buNone/>
              <a:defRPr sz="675">
                <a:uFillTx/>
              </a:defRPr>
            </a:lvl6pPr>
            <a:lvl7pPr marL="2057400" indent="0">
              <a:buNone/>
              <a:defRPr sz="675">
                <a:uFillTx/>
              </a:defRPr>
            </a:lvl7pPr>
            <a:lvl8pPr marL="2400300" indent="0">
              <a:buNone/>
              <a:defRPr sz="675">
                <a:uFillTx/>
              </a:defRPr>
            </a:lvl8pPr>
            <a:lvl9pPr marL="2743200" indent="0">
              <a:buNone/>
              <a:defRPr sz="675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3231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7" y="1116806"/>
            <a:ext cx="8524875" cy="32349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>
                <a:uFillTx/>
              </a:rPr>
              <a:t>Textmasterformate durch Klicken bearbeiten</a:t>
            </a:r>
          </a:p>
          <a:p>
            <a:pPr lvl="1"/>
            <a:r>
              <a:rPr lang="de-DE" dirty="0">
                <a:uFillTx/>
              </a:rPr>
              <a:t>Zweite Ebene</a:t>
            </a:r>
          </a:p>
          <a:p>
            <a:pPr lvl="2"/>
            <a:r>
              <a:rPr lang="de-DE" dirty="0">
                <a:uFillTx/>
              </a:rPr>
              <a:t>Dritte Ebene</a:t>
            </a:r>
          </a:p>
          <a:p>
            <a:pPr lvl="3"/>
            <a:r>
              <a:rPr lang="de-DE" dirty="0">
                <a:uFillTx/>
              </a:rPr>
              <a:t>Vierte Ebene</a:t>
            </a:r>
          </a:p>
          <a:p>
            <a:pPr lvl="4"/>
            <a:r>
              <a:rPr lang="de-DE" dirty="0">
                <a:uFillTx/>
              </a:rPr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4774406"/>
            <a:ext cx="2895600" cy="185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750" noProof="1">
                <a:solidFill>
                  <a:schemeClr val="bg1"/>
                </a:solidFill>
                <a:uFillTx/>
              </a:defRPr>
            </a:lvl1pPr>
          </a:lstStyle>
          <a:p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219077" y="4774406"/>
            <a:ext cx="1343025" cy="185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E8E65C-C670-4AAA-BBD1-CE03683B1CDF}" type="slidenum">
              <a:rPr kumimoji="0" lang="de-DE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7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9" y="260747"/>
            <a:ext cx="8520112" cy="4857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>
                <a:uFillTx/>
              </a:rPr>
              <a:t>Klicken Sie, um das Titelformat zu bearbeiten</a:t>
            </a:r>
          </a:p>
        </p:txBody>
      </p:sp>
    </p:spTree>
    <p:extLst>
      <p:ext uri="{BB962C8B-B14F-4D97-AF65-F5344CB8AC3E}">
        <p14:creationId xmlns:p14="http://schemas.microsoft.com/office/powerpoint/2010/main" val="277593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950" b="1" baseline="0">
          <a:solidFill>
            <a:schemeClr val="tx1"/>
          </a:solidFill>
          <a:uFillTx/>
          <a:latin typeface="Times New Roman" pitchFamily="18" charset="0"/>
          <a:ea typeface="微軟正黑體" pitchFamily="34" charset="-120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uFillTx/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uFillTx/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uFillTx/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uFillTx/>
          <a:latin typeface="Arial" charset="0"/>
          <a:cs typeface="Arial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uFillTx/>
          <a:latin typeface="Arial" charset="0"/>
          <a:cs typeface="Arial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uFillTx/>
          <a:latin typeface="Arial" charset="0"/>
          <a:cs typeface="Arial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uFillTx/>
          <a:latin typeface="Arial" charset="0"/>
          <a:cs typeface="Arial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950" b="1">
          <a:solidFill>
            <a:schemeClr val="tx1"/>
          </a:solidFill>
          <a:uFillTx/>
          <a:latin typeface="Arial" charset="0"/>
          <a:cs typeface="Arial" charset="0"/>
        </a:defRPr>
      </a:lvl9pPr>
    </p:titleStyle>
    <p:bodyStyle>
      <a:lvl1pPr marL="135731" indent="-135731" algn="l" rtl="0" eaLnBrk="1" fontAlgn="base" hangingPunct="1">
        <a:spcBef>
          <a:spcPct val="0"/>
        </a:spcBef>
        <a:spcAft>
          <a:spcPct val="40000"/>
        </a:spcAft>
        <a:buFont typeface="Wingdings" pitchFamily="2" charset="2"/>
        <a:buChar char="§"/>
        <a:defRPr sz="1500" baseline="0">
          <a:solidFill>
            <a:schemeClr val="tx1"/>
          </a:solidFill>
          <a:uFillTx/>
          <a:latin typeface="Times New Roman" pitchFamily="18" charset="0"/>
          <a:ea typeface="標楷體" pitchFamily="65" charset="-120"/>
          <a:cs typeface="+mn-cs"/>
        </a:defRPr>
      </a:lvl1pPr>
      <a:lvl2pPr marL="333375" indent="-196454" algn="l" rtl="0" eaLnBrk="1" fontAlgn="base" hangingPunct="1">
        <a:spcBef>
          <a:spcPct val="0"/>
        </a:spcBef>
        <a:spcAft>
          <a:spcPct val="40000"/>
        </a:spcAft>
        <a:buChar char="–"/>
        <a:defRPr sz="2100" baseline="0">
          <a:solidFill>
            <a:schemeClr val="tx1"/>
          </a:solidFill>
          <a:uFillTx/>
          <a:latin typeface="Times New Roman" pitchFamily="18" charset="0"/>
          <a:ea typeface="標楷體" pitchFamily="65" charset="-120"/>
          <a:cs typeface="+mn-cs"/>
        </a:defRPr>
      </a:lvl2pPr>
      <a:lvl3pPr marL="540544" indent="-205979" algn="l" rtl="0" eaLnBrk="1" fontAlgn="base" hangingPunct="1">
        <a:spcBef>
          <a:spcPct val="0"/>
        </a:spcBef>
        <a:spcAft>
          <a:spcPct val="40000"/>
        </a:spcAft>
        <a:buChar char="•"/>
        <a:defRPr sz="1800" baseline="0">
          <a:solidFill>
            <a:schemeClr val="tx1"/>
          </a:solidFill>
          <a:uFillTx/>
          <a:latin typeface="Times New Roman" pitchFamily="18" charset="0"/>
          <a:ea typeface="標楷體" pitchFamily="65" charset="-120"/>
          <a:cs typeface="+mn-cs"/>
        </a:defRPr>
      </a:lvl3pPr>
      <a:lvl4pPr marL="740569" indent="-198835" algn="l" rtl="0" eaLnBrk="1" fontAlgn="base" hangingPunct="1">
        <a:spcBef>
          <a:spcPct val="0"/>
        </a:spcBef>
        <a:spcAft>
          <a:spcPct val="40000"/>
        </a:spcAft>
        <a:buChar char="–"/>
        <a:defRPr sz="1500" baseline="0">
          <a:solidFill>
            <a:schemeClr val="tx1"/>
          </a:solidFill>
          <a:uFillTx/>
          <a:latin typeface="Times New Roman" pitchFamily="18" charset="0"/>
          <a:ea typeface="標楷體" pitchFamily="65" charset="-120"/>
          <a:cs typeface="+mn-cs"/>
        </a:defRPr>
      </a:lvl4pPr>
      <a:lvl5pPr marL="940594" indent="-198835" algn="l" rtl="0" eaLnBrk="1" fontAlgn="base" hangingPunct="1">
        <a:spcBef>
          <a:spcPct val="0"/>
        </a:spcBef>
        <a:spcAft>
          <a:spcPct val="40000"/>
        </a:spcAft>
        <a:buChar char="»"/>
        <a:defRPr sz="1500" baseline="0">
          <a:solidFill>
            <a:schemeClr val="tx1"/>
          </a:solidFill>
          <a:uFillTx/>
          <a:latin typeface="Times New Roman" pitchFamily="18" charset="0"/>
          <a:ea typeface="標楷體" pitchFamily="65" charset="-120"/>
          <a:cs typeface="+mn-cs"/>
        </a:defRPr>
      </a:lvl5pPr>
      <a:lvl6pPr marL="1283494" indent="-198835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uFillTx/>
          <a:latin typeface="+mn-lt"/>
          <a:cs typeface="+mn-cs"/>
        </a:defRPr>
      </a:lvl6pPr>
      <a:lvl7pPr marL="1626394" indent="-198835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uFillTx/>
          <a:latin typeface="+mn-lt"/>
          <a:cs typeface="+mn-cs"/>
        </a:defRPr>
      </a:lvl7pPr>
      <a:lvl8pPr marL="1969294" indent="-198835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uFillTx/>
          <a:latin typeface="+mn-lt"/>
          <a:cs typeface="+mn-cs"/>
        </a:defRPr>
      </a:lvl8pPr>
      <a:lvl9pPr marL="2312194" indent="-198835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uFillTx/>
          <a:latin typeface="+mn-lt"/>
          <a:cs typeface="+mn-cs"/>
        </a:defRPr>
      </a:lvl9pPr>
    </p:bodyStyle>
    <p:otherStyle>
      <a:defPPr>
        <a:defRPr lang="de-DE">
          <a:uFillTx/>
        </a:defRPr>
      </a:defPPr>
      <a:lvl1pPr marL="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870823/2020MSOC_Fin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870823/2020MSOC_Fina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tencent.com/developer/article/1605517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251639" y="287181"/>
            <a:ext cx="8520600" cy="140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 sz="4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MSOC Final Project</a:t>
            </a:r>
            <a:endParaRPr sz="48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1830023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level synthesis for Image Deblurring Processor</a:t>
            </a:r>
            <a:endParaRPr sz="4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3130322" y="2566379"/>
            <a:ext cx="24363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</a:t>
            </a:r>
            <a:r>
              <a:rPr lang="zh-TW" sz="2000" b="1" dirty="0"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 01/22</a:t>
            </a:r>
            <a:endParaRPr sz="16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r09943005 </a:t>
            </a:r>
            <a:r>
              <a:rPr lang="zh-TW" sz="1600" b="1" i="0" u="none" strike="noStrike" cap="none" dirty="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楊智翔</a:t>
            </a:r>
            <a:br>
              <a:rPr lang="zh-TW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r09943021 </a:t>
            </a:r>
            <a:r>
              <a:rPr lang="zh-TW" sz="1600" b="1" i="0" u="none" strike="noStrike" cap="none" dirty="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舒泓諭</a:t>
            </a:r>
            <a:br>
              <a:rPr lang="zh-TW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6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r09943113 </a:t>
            </a:r>
            <a:r>
              <a:rPr lang="zh-TW" sz="1600" b="1" i="0" u="none" strike="noStrike" cap="none" dirty="0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董濟昀</a:t>
            </a:r>
            <a:endParaRPr sz="1600" b="1" i="0" u="none" strike="noStrike" cap="none" dirty="0"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72147" y="4701517"/>
            <a:ext cx="5747976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Github: </a:t>
            </a:r>
            <a:r>
              <a:rPr lang="zh-TW" u="sng" dirty="0">
                <a:solidFill>
                  <a:schemeClr val="hlink"/>
                </a:solidFill>
                <a:hlinkClick r:id="rId3"/>
              </a:rPr>
              <a:t>https://github.com/2020MSOC_Final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F6FFE16-E567-4235-B4D5-A56DB5FED94E}"/>
              </a:ext>
            </a:extLst>
          </p:cNvPr>
          <p:cNvSpPr/>
          <p:nvPr/>
        </p:nvSpPr>
        <p:spPr>
          <a:xfrm>
            <a:off x="4256268" y="3541625"/>
            <a:ext cx="4790750" cy="1475054"/>
          </a:xfrm>
          <a:prstGeom prst="rect">
            <a:avLst/>
          </a:prstGeom>
          <a:solidFill>
            <a:schemeClr val="bg1"/>
          </a:solidFill>
          <a:ln w="508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uFillTx/>
              <a:latin typeface="+mn-ea"/>
              <a:cs typeface="Calibr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2CA266-3750-4D24-AC41-B40C3757921B}"/>
              </a:ext>
            </a:extLst>
          </p:cNvPr>
          <p:cNvSpPr/>
          <p:nvPr/>
        </p:nvSpPr>
        <p:spPr>
          <a:xfrm>
            <a:off x="494759" y="3541625"/>
            <a:ext cx="3323157" cy="1475054"/>
          </a:xfrm>
          <a:prstGeom prst="rect">
            <a:avLst/>
          </a:prstGeom>
          <a:solidFill>
            <a:schemeClr val="bg1"/>
          </a:solidFill>
          <a:ln w="508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uFillTx/>
              <a:latin typeface="+mn-ea"/>
              <a:cs typeface="Calibri" pitchFamily="34" charset="0"/>
            </a:endParaRPr>
          </a:p>
        </p:txBody>
      </p:sp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311700" y="262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311700" y="1076400"/>
            <a:ext cx="736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•Antonin Chambolle, Thomas Pock [2011]:</a:t>
            </a:r>
            <a:endParaRPr sz="16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zh-TW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zh-TW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teratively update primal variable and dual variable  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700" y="3682225"/>
            <a:ext cx="1181350" cy="4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9371" y="4164108"/>
            <a:ext cx="31769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700" y="3752825"/>
            <a:ext cx="1336450" cy="3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6338" y="4105975"/>
            <a:ext cx="1406325" cy="6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/>
          <p:nvPr/>
        </p:nvSpPr>
        <p:spPr>
          <a:xfrm>
            <a:off x="6493100" y="2171575"/>
            <a:ext cx="146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primal step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6493092" y="2525200"/>
            <a:ext cx="154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step</a:t>
            </a: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6011446" y="2878823"/>
            <a:ext cx="2262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over-relaxation step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7">
            <a:alphaModFix/>
          </a:blip>
          <a:srcRect l="-908" t="25827"/>
          <a:stretch/>
        </p:blipFill>
        <p:spPr>
          <a:xfrm>
            <a:off x="554700" y="1991900"/>
            <a:ext cx="5725774" cy="12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title"/>
          </p:nvPr>
        </p:nvSpPr>
        <p:spPr>
          <a:xfrm>
            <a:off x="311700" y="2351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Hardware for deblur 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3200" dirty="0"/>
          </a:p>
        </p:txBody>
      </p:sp>
      <p:pic>
        <p:nvPicPr>
          <p:cNvPr id="150" name="Google Shape;1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75" y="2007610"/>
            <a:ext cx="5648587" cy="272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214093"/>
            <a:ext cx="2676500" cy="123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95C911D5-565D-4A9F-9E8A-85F59CD09F32}"/>
              </a:ext>
            </a:extLst>
          </p:cNvPr>
          <p:cNvGrpSpPr/>
          <p:nvPr/>
        </p:nvGrpSpPr>
        <p:grpSpPr>
          <a:xfrm>
            <a:off x="5869373" y="3399025"/>
            <a:ext cx="3809228" cy="1582700"/>
            <a:chOff x="5869373" y="3375568"/>
            <a:chExt cx="3809228" cy="1582700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2FD6BD6A-8210-4C3D-BA2A-D926E50C55FF}"/>
                </a:ext>
              </a:extLst>
            </p:cNvPr>
            <p:cNvGrpSpPr/>
            <p:nvPr/>
          </p:nvGrpSpPr>
          <p:grpSpPr>
            <a:xfrm>
              <a:off x="5869373" y="3375568"/>
              <a:ext cx="3809228" cy="1582700"/>
              <a:chOff x="5813450" y="3370300"/>
              <a:chExt cx="3809228" cy="1582700"/>
            </a:xfrm>
          </p:grpSpPr>
          <p:sp>
            <p:nvSpPr>
              <p:cNvPr id="152" name="Google Shape;152;p11"/>
              <p:cNvSpPr/>
              <p:nvPr/>
            </p:nvSpPr>
            <p:spPr>
              <a:xfrm>
                <a:off x="5869378" y="3370300"/>
                <a:ext cx="37533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b="0" i="0" u="none" strike="noStrike" cap="none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implement </a:t>
                </a:r>
                <a:r>
                  <a:rPr lang="zh-TW" sz="1400" b="1" i="0" u="none" strike="noStrike" cap="none" dirty="0">
                    <a:solidFill>
                      <a:srgbClr val="0596A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2D FFT </a:t>
                </a:r>
                <a:r>
                  <a:rPr lang="zh-TW" sz="1400" b="0" i="0" u="none" strike="noStrike" cap="none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for invertible matrix </a:t>
                </a:r>
                <a:endParaRPr sz="1400" b="0" i="0" u="none" strike="noStrike" cap="none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b="0" i="0" u="none" strike="noStrike" cap="none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operation in dual step 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8" name="Google Shape;158;p1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13450" y="4001625"/>
                <a:ext cx="3129575" cy="951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5" name="Google Shape;155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040645" y="4222056"/>
              <a:ext cx="2902380" cy="52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11"/>
          <p:cNvSpPr txBox="1"/>
          <p:nvPr/>
        </p:nvSpPr>
        <p:spPr>
          <a:xfrm>
            <a:off x="6329725" y="445025"/>
            <a:ext cx="193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E4B2893-99BC-467E-B415-B8850645FD1E}"/>
              </a:ext>
            </a:extLst>
          </p:cNvPr>
          <p:cNvGrpSpPr/>
          <p:nvPr/>
        </p:nvGrpSpPr>
        <p:grpSpPr>
          <a:xfrm>
            <a:off x="6380590" y="962060"/>
            <a:ext cx="2339400" cy="2197196"/>
            <a:chOff x="6454009" y="926037"/>
            <a:chExt cx="2339400" cy="2197196"/>
          </a:xfrm>
        </p:grpSpPr>
        <p:pic>
          <p:nvPicPr>
            <p:cNvPr id="154" name="Google Shape;154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34538" y="1140275"/>
              <a:ext cx="1474250" cy="139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1"/>
            <p:cNvSpPr/>
            <p:nvPr/>
          </p:nvSpPr>
          <p:spPr>
            <a:xfrm>
              <a:off x="6454009" y="2815433"/>
              <a:ext cx="2339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 dirty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 </a:t>
              </a:r>
              <a:r>
                <a:rPr lang="zh-TW" sz="1400" b="1" i="0" strike="noStrike" cap="none" dirty="0">
                  <a:solidFill>
                    <a:srgbClr val="E6913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matrix operation</a:t>
              </a:r>
              <a:endParaRPr sz="1400" b="0" i="0" strike="noStrike" cap="none" dirty="0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57" name="Google Shape;15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29510" y="926037"/>
              <a:ext cx="1809300" cy="1791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63128759c_0_6"/>
          <p:cNvSpPr txBox="1">
            <a:spLocks noGrp="1"/>
          </p:cNvSpPr>
          <p:nvPr>
            <p:ph type="title"/>
          </p:nvPr>
        </p:nvSpPr>
        <p:spPr>
          <a:xfrm>
            <a:off x="311700" y="2556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Proximal operator unit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4" name="Google Shape;164;gb63128759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50" y="1052827"/>
            <a:ext cx="7258119" cy="3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e1fc99e71_0_60"/>
          <p:cNvSpPr txBox="1">
            <a:spLocks noGrp="1"/>
          </p:cNvSpPr>
          <p:nvPr>
            <p:ph type="title"/>
          </p:nvPr>
        </p:nvSpPr>
        <p:spPr>
          <a:xfrm>
            <a:off x="311700" y="33823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2D FFT unit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gae1fc99e71_0_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</a:t>
            </a:r>
            <a:endParaRPr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solidFill>
                  <a:srgbClr val="E791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domain</a:t>
            </a:r>
            <a:r>
              <a:rPr lang="zh-TW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b="1" dirty="0">
                <a:latin typeface="Times New Roman"/>
                <a:ea typeface="Times New Roman"/>
                <a:cs typeface="Times New Roman"/>
                <a:sym typeface="Times New Roman"/>
              </a:rPr>
              <a:t>8 bit(0~255)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rgbClr val="0596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FFT domain</a:t>
            </a:r>
            <a:r>
              <a:rPr lang="zh-TW" b="1" dirty="0">
                <a:latin typeface="Times New Roman"/>
                <a:ea typeface="Times New Roman"/>
                <a:cs typeface="Times New Roman"/>
                <a:sym typeface="Times New Roman"/>
              </a:rPr>
              <a:t>    32 bit single precision(Real part /Imag part)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Xilinx logicCore IP Product library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zh-TW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zh-TW" b="1" dirty="0">
                <a:solidFill>
                  <a:srgbClr val="0596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128 point 1D FFT unit </a:t>
            </a:r>
            <a:endParaRPr b="1" dirty="0">
              <a:solidFill>
                <a:srgbClr val="0596A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Streaming architecture(Radix-2 butterfly)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solidFill>
                  <a:schemeClr val="dk1"/>
                </a:solidFill>
              </a:rPr>
              <a:t>	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71" name="Google Shape;171;gae1fc99e71_0_60"/>
          <p:cNvSpPr txBox="1"/>
          <p:nvPr/>
        </p:nvSpPr>
        <p:spPr>
          <a:xfrm>
            <a:off x="3282707" y="4341600"/>
            <a:ext cx="63819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 dirty="0">
                <a:solidFill>
                  <a:schemeClr val="dk1"/>
                </a:solidFill>
                <a:highlight>
                  <a:srgbClr val="FFFFFF"/>
                </a:highlight>
              </a:rPr>
              <a:t>Ref: pg109 LogiCORE IP Product Guide(Xilinx 2019)</a:t>
            </a:r>
            <a:endParaRPr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774007854_0_0"/>
          <p:cNvSpPr txBox="1">
            <a:spLocks noGrp="1"/>
          </p:cNvSpPr>
          <p:nvPr>
            <p:ph type="title"/>
          </p:nvPr>
        </p:nvSpPr>
        <p:spPr>
          <a:xfrm>
            <a:off x="311700" y="221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2D FFT unit</a:t>
            </a:r>
            <a:endParaRPr sz="3200" dirty="0"/>
          </a:p>
        </p:txBody>
      </p:sp>
      <p:sp>
        <p:nvSpPr>
          <p:cNvPr id="177" name="Google Shape;177;gb774007854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Xilinx logicCore IP Product library four types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78" name="Google Shape;178;gb774007854_0_0"/>
          <p:cNvGraphicFramePr/>
          <p:nvPr/>
        </p:nvGraphicFramePr>
        <p:xfrm>
          <a:off x="129825" y="1691850"/>
          <a:ext cx="5429825" cy="2868581"/>
        </p:xfrm>
        <a:graphic>
          <a:graphicData uri="http://schemas.openxmlformats.org/drawingml/2006/table">
            <a:tbl>
              <a:tblPr>
                <a:noFill/>
                <a:tableStyleId>{F4D38ABA-EAB1-4A93-805E-2618FECB770C}</a:tableStyleId>
              </a:tblPr>
              <a:tblGrid>
                <a:gridCol w="180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 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Cycle number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DSP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BRAM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Radix-4, Burst I/O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61596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50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Radix-2, Burst I/O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177679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6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36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Radix-2, Lite I/O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262183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38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>
                          <a:solidFill>
                            <a:srgbClr val="FF0000"/>
                          </a:solidFill>
                        </a:rPr>
                        <a:t>Pipelined Stream </a:t>
                      </a:r>
                      <a:endParaRPr sz="1600" b="1"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32917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60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43</a:t>
                      </a:r>
                      <a:endParaRPr sz="1600"/>
                    </a:p>
                  </a:txBody>
                  <a:tcPr marL="68575" marR="68575" marT="91425" marB="91425">
                    <a:lnL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053D51A0-A5AB-4E97-838B-450668CBD050}"/>
              </a:ext>
            </a:extLst>
          </p:cNvPr>
          <p:cNvGrpSpPr/>
          <p:nvPr/>
        </p:nvGrpSpPr>
        <p:grpSpPr>
          <a:xfrm>
            <a:off x="5644743" y="1862502"/>
            <a:ext cx="3429991" cy="2967908"/>
            <a:chOff x="5644743" y="1862502"/>
            <a:chExt cx="3429991" cy="2967908"/>
          </a:xfrm>
        </p:grpSpPr>
        <p:sp>
          <p:nvSpPr>
            <p:cNvPr id="179" name="Google Shape;179;gb774007854_0_0"/>
            <p:cNvSpPr txBox="1"/>
            <p:nvPr/>
          </p:nvSpPr>
          <p:spPr>
            <a:xfrm>
              <a:off x="6043234" y="4368775"/>
              <a:ext cx="30315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 dirty="0">
                  <a:solidFill>
                    <a:schemeClr val="bg2"/>
                  </a:solidFill>
                </a:rPr>
                <a:t>Resource v.s.Throughput</a:t>
              </a:r>
              <a:endParaRPr b="1" dirty="0">
                <a:solidFill>
                  <a:schemeClr val="bg2"/>
                </a:solidFill>
              </a:endParaRPr>
            </a:p>
          </p:txBody>
        </p:sp>
        <p:pic>
          <p:nvPicPr>
            <p:cNvPr id="180" name="Google Shape;180;gb774007854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4743" y="1862502"/>
              <a:ext cx="3308774" cy="240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774007854_0_16"/>
          <p:cNvSpPr txBox="1">
            <a:spLocks noGrp="1"/>
          </p:cNvSpPr>
          <p:nvPr>
            <p:ph type="title"/>
          </p:nvPr>
        </p:nvSpPr>
        <p:spPr>
          <a:xfrm>
            <a:off x="311700" y="209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Xilinx IP usage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gb774007854_0_16"/>
          <p:cNvSpPr txBox="1">
            <a:spLocks noGrp="1"/>
          </p:cNvSpPr>
          <p:nvPr>
            <p:ph type="body" idx="1"/>
          </p:nvPr>
        </p:nvSpPr>
        <p:spPr>
          <a:xfrm>
            <a:off x="311700" y="107905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latin typeface="Times New Roman"/>
                <a:ea typeface="Times New Roman"/>
                <a:cs typeface="Times New Roman"/>
                <a:sym typeface="Times New Roman"/>
              </a:rPr>
              <a:t>It’s very user friendly, and there’re two steps: 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LcParenBoth"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Define FFT parameter(ex: Precision, FFT length , Rounding type)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7" name="Google Shape;187;gb774007854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51" y="2060586"/>
            <a:ext cx="7892125" cy="2519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774007854_0_22"/>
          <p:cNvSpPr txBox="1">
            <a:spLocks noGrp="1"/>
          </p:cNvSpPr>
          <p:nvPr>
            <p:ph type="title"/>
          </p:nvPr>
        </p:nvSpPr>
        <p:spPr>
          <a:xfrm>
            <a:off x="311700" y="212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Xilinx IP usage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gb774007854_0_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(b) Handle FFT I/O buffer ,and call fft function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gb774007854_0_22"/>
          <p:cNvPicPr preferRelativeResize="0"/>
          <p:nvPr/>
        </p:nvPicPr>
        <p:blipFill rotWithShape="1">
          <a:blip r:embed="rId3">
            <a:alphaModFix/>
          </a:blip>
          <a:srcRect l="-1100" r="1100"/>
          <a:stretch/>
        </p:blipFill>
        <p:spPr>
          <a:xfrm>
            <a:off x="311700" y="2216375"/>
            <a:ext cx="5486650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b774007854_0_22"/>
          <p:cNvSpPr txBox="1"/>
          <p:nvPr/>
        </p:nvSpPr>
        <p:spPr>
          <a:xfrm>
            <a:off x="7023025" y="4294675"/>
            <a:ext cx="167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1D 128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/>
              <a:t>FFT unit</a:t>
            </a:r>
            <a:r>
              <a:rPr lang="zh-TW"/>
              <a:t> </a:t>
            </a:r>
            <a:endParaRPr/>
          </a:p>
        </p:txBody>
      </p:sp>
      <p:pic>
        <p:nvPicPr>
          <p:cNvPr id="196" name="Google Shape;196;gb77400785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250" y="1170137"/>
            <a:ext cx="3086399" cy="30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e1fc99e71_0_66"/>
          <p:cNvSpPr txBox="1">
            <a:spLocks noGrp="1"/>
          </p:cNvSpPr>
          <p:nvPr>
            <p:ph type="title"/>
          </p:nvPr>
        </p:nvSpPr>
        <p:spPr>
          <a:xfrm>
            <a:off x="311700" y="140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>
                <a:latin typeface="Times New Roman"/>
                <a:ea typeface="Times New Roman"/>
                <a:cs typeface="Times New Roman"/>
                <a:sym typeface="Times New Roman"/>
              </a:rPr>
              <a:t>Streaming architecture (Radix-2 butterfly)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gae1fc99e71_0_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latin typeface="Times New Roman"/>
                <a:ea typeface="Times New Roman"/>
                <a:cs typeface="Times New Roman"/>
                <a:sym typeface="Times New Roman"/>
              </a:rPr>
              <a:t>Each processing engine has its own memory banks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latin typeface="Times New Roman"/>
                <a:ea typeface="Times New Roman"/>
                <a:cs typeface="Times New Roman"/>
                <a:sym typeface="Times New Roman"/>
              </a:rPr>
              <a:t>Pipelined architecture : 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simultaneously perform transform calculations on the current frame of data, load input data for the next frame of data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gae1fc99e71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887" y="2084181"/>
            <a:ext cx="5092575" cy="28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774007854_0_5"/>
          <p:cNvSpPr txBox="1">
            <a:spLocks noGrp="1"/>
          </p:cNvSpPr>
          <p:nvPr>
            <p:ph type="title"/>
          </p:nvPr>
        </p:nvSpPr>
        <p:spPr>
          <a:xfrm>
            <a:off x="184885" y="136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HLS optimization for 2D FFT unit</a:t>
            </a:r>
            <a:endParaRPr sz="3200" dirty="0"/>
          </a:p>
        </p:txBody>
      </p:sp>
      <p:sp>
        <p:nvSpPr>
          <p:cNvPr id="209" name="Google Shape;209;gb774007854_0_5"/>
          <p:cNvSpPr txBox="1">
            <a:spLocks noGrp="1"/>
          </p:cNvSpPr>
          <p:nvPr>
            <p:ph type="body" idx="1"/>
          </p:nvPr>
        </p:nvSpPr>
        <p:spPr>
          <a:xfrm>
            <a:off x="311700" y="80295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/>
              <a:t>Long latency for 2D FFT unit  </a:t>
            </a:r>
            <a:endParaRPr sz="18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/>
              <a:t>Timeline analysis for resource viewer </a:t>
            </a:r>
            <a:endParaRPr sz="1800" b="1" dirty="0"/>
          </a:p>
        </p:txBody>
      </p:sp>
      <p:pic>
        <p:nvPicPr>
          <p:cNvPr id="210" name="Google Shape;210;gb774007854_0_5"/>
          <p:cNvPicPr preferRelativeResize="0"/>
          <p:nvPr/>
        </p:nvPicPr>
        <p:blipFill rotWithShape="1">
          <a:blip r:embed="rId3">
            <a:alphaModFix/>
          </a:blip>
          <a:srcRect l="1205" t="11598" b="55508"/>
          <a:stretch/>
        </p:blipFill>
        <p:spPr>
          <a:xfrm>
            <a:off x="311700" y="3438007"/>
            <a:ext cx="8682275" cy="128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b774007854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25" y="1355872"/>
            <a:ext cx="5899503" cy="138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b774007854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474" y="850750"/>
            <a:ext cx="2972310" cy="17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774007854_0_39"/>
          <p:cNvSpPr txBox="1">
            <a:spLocks noGrp="1"/>
          </p:cNvSpPr>
          <p:nvPr>
            <p:ph type="title"/>
          </p:nvPr>
        </p:nvSpPr>
        <p:spPr>
          <a:xfrm>
            <a:off x="311700" y="1572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/>
              <a:t>HLS optimization for 2D FFT unit</a:t>
            </a:r>
            <a:endParaRPr sz="3200" dirty="0"/>
          </a:p>
        </p:txBody>
      </p:sp>
      <p:sp>
        <p:nvSpPr>
          <p:cNvPr id="218" name="Google Shape;218;gb774007854_0_39"/>
          <p:cNvSpPr txBox="1">
            <a:spLocks noGrp="1"/>
          </p:cNvSpPr>
          <p:nvPr>
            <p:ph type="body" idx="1"/>
          </p:nvPr>
        </p:nvSpPr>
        <p:spPr>
          <a:xfrm>
            <a:off x="311700" y="100563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/>
              <a:t>Shorter latency for 2D FFT unit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b="1" dirty="0"/>
              <a:t>Timeline analysis for resource viewer  </a:t>
            </a:r>
            <a:endParaRPr sz="1800" b="1" dirty="0"/>
          </a:p>
        </p:txBody>
      </p:sp>
      <p:pic>
        <p:nvPicPr>
          <p:cNvPr id="219" name="Google Shape;219;gb774007854_0_39"/>
          <p:cNvPicPr preferRelativeResize="0"/>
          <p:nvPr/>
        </p:nvPicPr>
        <p:blipFill rotWithShape="1">
          <a:blip r:embed="rId3">
            <a:alphaModFix/>
          </a:blip>
          <a:srcRect r="10128" b="31656"/>
          <a:stretch/>
        </p:blipFill>
        <p:spPr>
          <a:xfrm>
            <a:off x="392050" y="3493775"/>
            <a:ext cx="8520600" cy="13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b774007854_0_39"/>
          <p:cNvPicPr preferRelativeResize="0"/>
          <p:nvPr/>
        </p:nvPicPr>
        <p:blipFill rotWithShape="1">
          <a:blip r:embed="rId4">
            <a:alphaModFix/>
          </a:blip>
          <a:srcRect t="43133"/>
          <a:stretch/>
        </p:blipFill>
        <p:spPr>
          <a:xfrm>
            <a:off x="392050" y="1571344"/>
            <a:ext cx="5067300" cy="12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b774007854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1055" y="1103950"/>
            <a:ext cx="5111595" cy="6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251630" y="18472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600" dirty="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1"/>
          </p:nvPr>
        </p:nvSpPr>
        <p:spPr>
          <a:xfrm>
            <a:off x="311700" y="1018986"/>
            <a:ext cx="8520600" cy="3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 sz="1800" b="1" dirty="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b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6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High-Quality Computational Imaging Through Simple Lenses </a:t>
            </a:r>
            <a:r>
              <a:rPr lang="zh-TW" sz="1600" b="1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[2013]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 sz="1800" b="1" dirty="0">
                <a:latin typeface="Times New Roman"/>
                <a:ea typeface="Times New Roman"/>
                <a:cs typeface="Times New Roman"/>
                <a:sym typeface="Times New Roman"/>
              </a:rPr>
              <a:t>Algorithm </a:t>
            </a:r>
            <a:br>
              <a:rPr lang="zh-TW" sz="16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Primal-Dual algorithm</a:t>
            </a:r>
            <a:endParaRPr sz="16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 sz="1800" b="1" dirty="0">
                <a:latin typeface="Times New Roman"/>
                <a:ea typeface="Times New Roman"/>
                <a:cs typeface="Times New Roman"/>
                <a:sym typeface="Times New Roman"/>
              </a:rPr>
              <a:t>Hardware architecture</a:t>
            </a:r>
            <a:b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FFT module and matrix convolution</a:t>
            </a:r>
            <a:endParaRPr sz="16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 sz="1800" b="1" dirty="0">
                <a:latin typeface="Times New Roman"/>
                <a:ea typeface="Times New Roman"/>
                <a:cs typeface="Times New Roman"/>
                <a:sym typeface="Times New Roman"/>
              </a:rPr>
              <a:t>HLS Implementation </a:t>
            </a:r>
            <a:b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Optimization for utilization and latency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⮚"/>
            </a:pPr>
            <a:r>
              <a:rPr lang="zh-TW" sz="1800" b="1" dirty="0"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Implement on FPGA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zh-TW" sz="1800" b="1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63128759c_0_0"/>
          <p:cNvSpPr txBox="1">
            <a:spLocks noGrp="1"/>
          </p:cNvSpPr>
          <p:nvPr>
            <p:ph type="title"/>
          </p:nvPr>
        </p:nvSpPr>
        <p:spPr>
          <a:xfrm>
            <a:off x="311700" y="2180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Deblurring unit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" name="Google Shape;227;gb63128759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75" y="1068800"/>
            <a:ext cx="7588775" cy="4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fa94ccd46_0_29"/>
          <p:cNvSpPr txBox="1"/>
          <p:nvPr/>
        </p:nvSpPr>
        <p:spPr>
          <a:xfrm>
            <a:off x="311700" y="118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 convolution with line buffer</a:t>
            </a:r>
            <a:endParaRPr sz="32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gafa94ccd4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950" y="841100"/>
            <a:ext cx="2996701" cy="14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fa94ccd46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00" y="2177588"/>
            <a:ext cx="5616601" cy="26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afa94ccd46_0_29"/>
          <p:cNvSpPr txBox="1"/>
          <p:nvPr/>
        </p:nvSpPr>
        <p:spPr>
          <a:xfrm>
            <a:off x="5810699" y="4136175"/>
            <a:ext cx="1104033" cy="36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Output</a:t>
            </a:r>
            <a:endParaRPr dirty="0"/>
          </a:p>
        </p:txBody>
      </p:sp>
      <p:sp>
        <p:nvSpPr>
          <p:cNvPr id="236" name="Google Shape;236;gafa94ccd46_0_29"/>
          <p:cNvSpPr txBox="1"/>
          <p:nvPr/>
        </p:nvSpPr>
        <p:spPr>
          <a:xfrm>
            <a:off x="5884125" y="2840700"/>
            <a:ext cx="305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FF0000"/>
                </a:solidFill>
              </a:rPr>
              <a:t>#pragma HLS ARRAY_PARTITION variable=line_buffer complete dim=1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fa94ccd46_0_45"/>
          <p:cNvSpPr txBox="1"/>
          <p:nvPr/>
        </p:nvSpPr>
        <p:spPr>
          <a:xfrm>
            <a:off x="311700" y="2158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Brute force v.s. line buffer</a:t>
            </a:r>
            <a:endParaRPr sz="32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gafa94ccd46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57" y="874353"/>
            <a:ext cx="6296086" cy="375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62d55439f_0_0"/>
          <p:cNvSpPr txBox="1">
            <a:spLocks noGrp="1"/>
          </p:cNvSpPr>
          <p:nvPr>
            <p:ph type="title"/>
          </p:nvPr>
        </p:nvSpPr>
        <p:spPr>
          <a:xfrm>
            <a:off x="417824" y="1847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C code direct mapping 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gb62d55439f_0_0"/>
          <p:cNvPicPr preferRelativeResize="0"/>
          <p:nvPr/>
        </p:nvPicPr>
        <p:blipFill rotWithShape="1">
          <a:blip r:embed="rId3">
            <a:alphaModFix/>
          </a:blip>
          <a:srcRect l="3541" t="20919" r="42795" b="37225"/>
          <a:stretch/>
        </p:blipFill>
        <p:spPr>
          <a:xfrm>
            <a:off x="424900" y="1037740"/>
            <a:ext cx="4216674" cy="1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b62d55439f_0_0"/>
          <p:cNvPicPr preferRelativeResize="0"/>
          <p:nvPr/>
        </p:nvPicPr>
        <p:blipFill rotWithShape="1">
          <a:blip r:embed="rId4">
            <a:alphaModFix/>
          </a:blip>
          <a:srcRect r="37472" b="54264"/>
          <a:stretch/>
        </p:blipFill>
        <p:spPr>
          <a:xfrm>
            <a:off x="4802975" y="1307833"/>
            <a:ext cx="3916125" cy="271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b62d55439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875" y="2825009"/>
            <a:ext cx="3916125" cy="202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e1fc99e71_1_4"/>
          <p:cNvSpPr txBox="1">
            <a:spLocks noGrp="1"/>
          </p:cNvSpPr>
          <p:nvPr>
            <p:ph type="title"/>
          </p:nvPr>
        </p:nvSpPr>
        <p:spPr>
          <a:xfrm>
            <a:off x="258304" y="188879"/>
            <a:ext cx="8832300" cy="17375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The difference of coding methodology between </a:t>
            </a:r>
            <a:br>
              <a:rPr lang="zh-TW" sz="28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2800" dirty="0">
                <a:latin typeface="Times New Roman"/>
                <a:ea typeface="Times New Roman"/>
                <a:cs typeface="Times New Roman"/>
                <a:sym typeface="Times New Roman"/>
              </a:rPr>
              <a:t>Software (C++) and Hardware (HLS)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gae1fc99e71_1_4"/>
          <p:cNvSpPr txBox="1">
            <a:spLocks noGrp="1"/>
          </p:cNvSpPr>
          <p:nvPr>
            <p:ph type="body" idx="1"/>
          </p:nvPr>
        </p:nvSpPr>
        <p:spPr>
          <a:xfrm>
            <a:off x="637150" y="3893625"/>
            <a:ext cx="12447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d = a + 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 = d + 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gae1fc99e71_1_4"/>
          <p:cNvSpPr txBox="1">
            <a:spLocks noGrp="1"/>
          </p:cNvSpPr>
          <p:nvPr>
            <p:ph type="body" idx="4294967295"/>
          </p:nvPr>
        </p:nvSpPr>
        <p:spPr>
          <a:xfrm>
            <a:off x="0" y="2043113"/>
            <a:ext cx="1352550" cy="400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e = a +b + 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gae1fc99e71_1_4"/>
          <p:cNvPicPr preferRelativeResize="0"/>
          <p:nvPr/>
        </p:nvPicPr>
        <p:blipFill rotWithShape="1">
          <a:blip r:embed="rId3">
            <a:alphaModFix/>
          </a:blip>
          <a:srcRect b="60662"/>
          <a:stretch/>
        </p:blipFill>
        <p:spPr>
          <a:xfrm>
            <a:off x="3638250" y="3335850"/>
            <a:ext cx="5222349" cy="15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ae1fc99e71_1_4"/>
          <p:cNvPicPr preferRelativeResize="0"/>
          <p:nvPr/>
        </p:nvPicPr>
        <p:blipFill rotWithShape="1">
          <a:blip r:embed="rId3">
            <a:alphaModFix/>
          </a:blip>
          <a:srcRect t="64526" r="40919"/>
          <a:stretch/>
        </p:blipFill>
        <p:spPr>
          <a:xfrm>
            <a:off x="3638250" y="1484600"/>
            <a:ext cx="3324134" cy="15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ae1fc99e71_1_4"/>
          <p:cNvSpPr txBox="1"/>
          <p:nvPr/>
        </p:nvSpPr>
        <p:spPr>
          <a:xfrm>
            <a:off x="2546900" y="4079175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C++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gae1fc99e71_1_4"/>
          <p:cNvSpPr txBox="1"/>
          <p:nvPr/>
        </p:nvSpPr>
        <p:spPr>
          <a:xfrm>
            <a:off x="2483325" y="2094200"/>
            <a:ext cx="53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HLS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62d55439f_0_5"/>
          <p:cNvSpPr txBox="1">
            <a:spLocks noGrp="1"/>
          </p:cNvSpPr>
          <p:nvPr>
            <p:ph type="title"/>
          </p:nvPr>
        </p:nvSpPr>
        <p:spPr>
          <a:xfrm>
            <a:off x="311700" y="171150"/>
            <a:ext cx="67277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Preliminary HLS optimization</a:t>
            </a:r>
            <a:r>
              <a:rPr lang="zh-TW" sz="3200" dirty="0"/>
              <a:t> </a:t>
            </a:r>
            <a:endParaRPr sz="3200" dirty="0"/>
          </a:p>
        </p:txBody>
      </p:sp>
      <p:pic>
        <p:nvPicPr>
          <p:cNvPr id="267" name="Google Shape;267;gb62d55439f_0_5"/>
          <p:cNvPicPr preferRelativeResize="0"/>
          <p:nvPr/>
        </p:nvPicPr>
        <p:blipFill rotWithShape="1">
          <a:blip r:embed="rId3">
            <a:alphaModFix/>
          </a:blip>
          <a:srcRect l="3911" t="49447" r="41690" b="24168"/>
          <a:stretch/>
        </p:blipFill>
        <p:spPr>
          <a:xfrm>
            <a:off x="311700" y="1561625"/>
            <a:ext cx="4237875" cy="15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b62d55439f_0_5"/>
          <p:cNvPicPr preferRelativeResize="0"/>
          <p:nvPr/>
        </p:nvPicPr>
        <p:blipFill rotWithShape="1">
          <a:blip r:embed="rId4">
            <a:alphaModFix/>
          </a:blip>
          <a:srcRect r="37980" b="54677"/>
          <a:stretch/>
        </p:blipFill>
        <p:spPr>
          <a:xfrm>
            <a:off x="4825525" y="830962"/>
            <a:ext cx="3845176" cy="26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b62d55439f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692" y="3471112"/>
            <a:ext cx="6727776" cy="14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3fe2c4d6d_3_8"/>
          <p:cNvSpPr txBox="1">
            <a:spLocks noGrp="1"/>
          </p:cNvSpPr>
          <p:nvPr>
            <p:ph type="title"/>
          </p:nvPr>
        </p:nvSpPr>
        <p:spPr>
          <a:xfrm>
            <a:off x="311700" y="1713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Utilization problems in iteration algorithm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b3fe2c4d6d_3_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Primal-dual algorithm is an </a:t>
            </a:r>
            <a:r>
              <a:rPr lang="zh-TW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iteration-based</a:t>
            </a:r>
            <a:r>
              <a:rPr lang="zh-TW" sz="16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algorithm , many dual variables needs to be saved in</a:t>
            </a:r>
            <a:r>
              <a:rPr lang="zh-TW" sz="16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BRAM. Furthermore, in order to </a:t>
            </a:r>
            <a:r>
              <a:rPr lang="zh-TW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preserve accuracy</a:t>
            </a:r>
            <a:r>
              <a:rPr lang="zh-TW" sz="16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in dual variables , we use </a:t>
            </a:r>
            <a:r>
              <a:rPr lang="zh-TW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floating point </a:t>
            </a:r>
            <a:r>
              <a:rPr lang="zh-TW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type</a:t>
            </a:r>
            <a:r>
              <a:rPr lang="zh-TW" sz="16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causing utilization problem. Thus we use </a:t>
            </a:r>
            <a:r>
              <a:rPr lang="zh-TW" sz="16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DDR memory</a:t>
            </a:r>
            <a:r>
              <a:rPr lang="zh-TW" sz="16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/>
          </a:p>
        </p:txBody>
      </p:sp>
      <p:pic>
        <p:nvPicPr>
          <p:cNvPr id="276" name="Google Shape;276;gb3fe2c4d6d_3_8"/>
          <p:cNvPicPr preferRelativeResize="0"/>
          <p:nvPr/>
        </p:nvPicPr>
        <p:blipFill rotWithShape="1">
          <a:blip r:embed="rId3">
            <a:alphaModFix/>
          </a:blip>
          <a:srcRect t="53091"/>
          <a:stretch/>
        </p:blipFill>
        <p:spPr>
          <a:xfrm>
            <a:off x="536000" y="2394050"/>
            <a:ext cx="4929801" cy="24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e1fc99e71_1_18"/>
          <p:cNvSpPr txBox="1">
            <a:spLocks noGrp="1"/>
          </p:cNvSpPr>
          <p:nvPr>
            <p:ph type="title"/>
          </p:nvPr>
        </p:nvSpPr>
        <p:spPr>
          <a:xfrm>
            <a:off x="311700" y="138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Interface</a:t>
            </a:r>
            <a:endParaRPr sz="3200" dirty="0"/>
          </a:p>
        </p:txBody>
      </p:sp>
      <p:sp>
        <p:nvSpPr>
          <p:cNvPr id="282" name="Google Shape;282;gae1fc99e71_1_18"/>
          <p:cNvSpPr txBox="1">
            <a:spLocks noGrp="1"/>
          </p:cNvSpPr>
          <p:nvPr>
            <p:ph type="body" idx="1"/>
          </p:nvPr>
        </p:nvSpPr>
        <p:spPr>
          <a:xfrm>
            <a:off x="141900" y="1025125"/>
            <a:ext cx="46620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600" b="1" dirty="0"/>
              <a:t>hls::stream&lt; ap_axiu&lt;32,1,1,1&gt;</a:t>
            </a:r>
            <a:r>
              <a:rPr lang="en-US" altLang="zh-TW" sz="1600" b="1" dirty="0"/>
              <a:t>&gt;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zh-TW" sz="1400" dirty="0"/>
              <a:t>I</a:t>
            </a:r>
            <a:r>
              <a:rPr lang="zh-TW" sz="1400" dirty="0"/>
              <a:t>nstream</a:t>
            </a:r>
            <a:endParaRPr lang="en-US" altLang="zh-TW" sz="14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sz="1400" dirty="0"/>
              <a:t>outstream</a:t>
            </a:r>
            <a:endParaRPr sz="14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600" b="1" dirty="0"/>
              <a:t>s_axilite</a:t>
            </a:r>
            <a:endParaRPr lang="en-US" altLang="zh-TW" sz="1600" b="1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zh-TW" sz="1400" dirty="0"/>
              <a:t>R</a:t>
            </a:r>
            <a:r>
              <a:rPr lang="zh-TW" sz="1400" dirty="0"/>
              <a:t>eturn</a:t>
            </a:r>
            <a:endParaRPr lang="en-US" altLang="zh-TW" sz="1400" dirty="0"/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zh-TW" sz="1400" dirty="0"/>
              <a:t>block level protocol indicate data on function port is valid and can be read</a:t>
            </a:r>
            <a:endParaRPr sz="1400" dirty="0"/>
          </a:p>
        </p:txBody>
      </p:sp>
      <p:pic>
        <p:nvPicPr>
          <p:cNvPr id="283" name="Google Shape;283;gae1fc99e71_1_18"/>
          <p:cNvPicPr preferRelativeResize="0"/>
          <p:nvPr/>
        </p:nvPicPr>
        <p:blipFill rotWithShape="1">
          <a:blip r:embed="rId3">
            <a:alphaModFix/>
          </a:blip>
          <a:srcRect r="21476"/>
          <a:stretch/>
        </p:blipFill>
        <p:spPr>
          <a:xfrm>
            <a:off x="4770100" y="711225"/>
            <a:ext cx="4209601" cy="38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ae1fc99e71_1_18"/>
          <p:cNvPicPr preferRelativeResize="0"/>
          <p:nvPr/>
        </p:nvPicPr>
        <p:blipFill rotWithShape="1">
          <a:blip r:embed="rId4">
            <a:alphaModFix/>
          </a:blip>
          <a:srcRect t="20770" r="30328" b="61142"/>
          <a:stretch/>
        </p:blipFill>
        <p:spPr>
          <a:xfrm>
            <a:off x="373875" y="3824025"/>
            <a:ext cx="4134449" cy="9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7a08ea2bd_0_29"/>
          <p:cNvSpPr txBox="1">
            <a:spLocks noGrp="1"/>
          </p:cNvSpPr>
          <p:nvPr>
            <p:ph type="title"/>
          </p:nvPr>
        </p:nvSpPr>
        <p:spPr>
          <a:xfrm>
            <a:off x="224698" y="225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/>
              <a:t>Data packing</a:t>
            </a:r>
            <a:endParaRPr sz="3200" dirty="0"/>
          </a:p>
        </p:txBody>
      </p:sp>
      <p:sp>
        <p:nvSpPr>
          <p:cNvPr id="290" name="Google Shape;290;gb7a08ea2bd_0_29"/>
          <p:cNvSpPr txBox="1">
            <a:spLocks noGrp="1"/>
          </p:cNvSpPr>
          <p:nvPr>
            <p:ph type="body" idx="1"/>
          </p:nvPr>
        </p:nvSpPr>
        <p:spPr>
          <a:xfrm>
            <a:off x="325550" y="1207962"/>
            <a:ext cx="45912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decrease latency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decrease cycles used by axi stream</a:t>
            </a:r>
            <a:endParaRPr sz="1800" dirty="0"/>
          </a:p>
        </p:txBody>
      </p:sp>
      <p:pic>
        <p:nvPicPr>
          <p:cNvPr id="291" name="Google Shape;291;gb7a08ea2bd_0_29"/>
          <p:cNvPicPr preferRelativeResize="0"/>
          <p:nvPr/>
        </p:nvPicPr>
        <p:blipFill rotWithShape="1">
          <a:blip r:embed="rId3">
            <a:alphaModFix/>
          </a:blip>
          <a:srcRect b="34861"/>
          <a:stretch/>
        </p:blipFill>
        <p:spPr>
          <a:xfrm>
            <a:off x="5610341" y="3422802"/>
            <a:ext cx="3411950" cy="142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b7a08ea2bd_0_29"/>
          <p:cNvPicPr preferRelativeResize="0"/>
          <p:nvPr/>
        </p:nvPicPr>
        <p:blipFill rotWithShape="1">
          <a:blip r:embed="rId4">
            <a:alphaModFix/>
          </a:blip>
          <a:srcRect r="21617"/>
          <a:stretch/>
        </p:blipFill>
        <p:spPr>
          <a:xfrm>
            <a:off x="5590402" y="165470"/>
            <a:ext cx="3411950" cy="31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b7a08ea2bd_0_29"/>
          <p:cNvSpPr txBox="1"/>
          <p:nvPr/>
        </p:nvSpPr>
        <p:spPr>
          <a:xfrm>
            <a:off x="2604325" y="405000"/>
            <a:ext cx="22983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gb7a08ea2bd_0_29"/>
          <p:cNvSpPr txBox="1"/>
          <p:nvPr/>
        </p:nvSpPr>
        <p:spPr>
          <a:xfrm>
            <a:off x="224697" y="2426475"/>
            <a:ext cx="1995972" cy="235355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</a:rPr>
              <a:t>stream for R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dirty="0">
                <a:solidFill>
                  <a:srgbClr val="666666"/>
                </a:solidFill>
              </a:rPr>
              <a:t>need 128*128 cycles</a:t>
            </a:r>
            <a:endParaRPr sz="12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</a:rPr>
              <a:t>stream for G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dirty="0">
                <a:solidFill>
                  <a:srgbClr val="666666"/>
                </a:solidFill>
              </a:rPr>
              <a:t>need 128*128 cycles</a:t>
            </a:r>
            <a:endParaRPr sz="12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</a:rPr>
              <a:t>stream for B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dirty="0">
                <a:solidFill>
                  <a:srgbClr val="666666"/>
                </a:solidFill>
              </a:rPr>
              <a:t>need 128*128 cycles</a:t>
            </a:r>
            <a:endParaRPr sz="12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</a:rPr>
              <a:t>total </a:t>
            </a:r>
            <a:r>
              <a:rPr lang="zh-TW" dirty="0">
                <a:solidFill>
                  <a:srgbClr val="FF0000"/>
                </a:solidFill>
              </a:rPr>
              <a:t>3</a:t>
            </a:r>
            <a:r>
              <a:rPr lang="zh-TW" dirty="0">
                <a:solidFill>
                  <a:schemeClr val="dk1"/>
                </a:solidFill>
              </a:rPr>
              <a:t>*128*128 cycles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gb7a08ea2bd_0_29"/>
          <p:cNvSpPr/>
          <p:nvPr/>
        </p:nvSpPr>
        <p:spPr>
          <a:xfrm>
            <a:off x="2220669" y="3444550"/>
            <a:ext cx="476258" cy="31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b7a08ea2bd_0_29"/>
          <p:cNvSpPr txBox="1"/>
          <p:nvPr/>
        </p:nvSpPr>
        <p:spPr>
          <a:xfrm>
            <a:off x="2716747" y="2571750"/>
            <a:ext cx="2800992" cy="1924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ap_axiu&lt;32,1,1,1&gt; indata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666666"/>
                </a:solidFill>
              </a:rPr>
              <a:t>indata(  7,  0) = R</a:t>
            </a:r>
            <a:endParaRPr sz="1300" dirty="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666666"/>
                </a:solidFill>
              </a:rPr>
              <a:t>indata(15,  8) = G</a:t>
            </a:r>
            <a:endParaRPr sz="1300" dirty="0">
              <a:solidFill>
                <a:srgbClr val="66666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666666"/>
                </a:solidFill>
              </a:rPr>
              <a:t>indata(23,16) = B</a:t>
            </a:r>
            <a:endParaRPr sz="1300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</a:rPr>
              <a:t>total 128*128 cycles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7" name="Google Shape;297;gb7a08ea2bd_0_29"/>
          <p:cNvSpPr txBox="1"/>
          <p:nvPr/>
        </p:nvSpPr>
        <p:spPr>
          <a:xfrm>
            <a:off x="3275700" y="3042225"/>
            <a:ext cx="7200" cy="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e1fc99e71_1_13"/>
          <p:cNvSpPr txBox="1">
            <a:spLocks noGrp="1"/>
          </p:cNvSpPr>
          <p:nvPr>
            <p:ph type="title"/>
          </p:nvPr>
        </p:nvSpPr>
        <p:spPr>
          <a:xfrm>
            <a:off x="311700" y="26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Block Diagram for AXI stream</a:t>
            </a:r>
            <a:endParaRPr sz="3200" dirty="0"/>
          </a:p>
        </p:txBody>
      </p:sp>
      <p:sp>
        <p:nvSpPr>
          <p:cNvPr id="303" name="Google Shape;303;gae1fc99e71_1_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gae1fc99e71_1_13"/>
          <p:cNvPicPr preferRelativeResize="0"/>
          <p:nvPr/>
        </p:nvPicPr>
        <p:blipFill rotWithShape="1">
          <a:blip r:embed="rId3">
            <a:alphaModFix/>
          </a:blip>
          <a:srcRect t="21972"/>
          <a:stretch/>
        </p:blipFill>
        <p:spPr>
          <a:xfrm>
            <a:off x="0" y="1527825"/>
            <a:ext cx="9144000" cy="275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311700" y="25794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600" dirty="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3"/>
          <p:cNvSpPr txBox="1">
            <a:spLocks noGrp="1"/>
          </p:cNvSpPr>
          <p:nvPr>
            <p:ph type="body" idx="1"/>
          </p:nvPr>
        </p:nvSpPr>
        <p:spPr>
          <a:xfrm>
            <a:off x="311700" y="1033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1800" b="1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Chromatic aberration</a:t>
            </a:r>
            <a:r>
              <a:rPr lang="zh-TW" sz="18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long-existing issue in camera imaging technology. Due to the refraction difference of different colors of light, dispersion is inevitable through a single convex lens.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67200"/>
            <a:ext cx="2784774" cy="19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8038" y="2222250"/>
            <a:ext cx="1974600" cy="23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8363" y="4615600"/>
            <a:ext cx="3448050" cy="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2475" y="2368827"/>
            <a:ext cx="3219825" cy="21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7a08ea2bd_0_15"/>
          <p:cNvSpPr txBox="1">
            <a:spLocks noGrp="1"/>
          </p:cNvSpPr>
          <p:nvPr>
            <p:ph type="title"/>
          </p:nvPr>
        </p:nvSpPr>
        <p:spPr>
          <a:xfrm>
            <a:off x="311700" y="2886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DDR memory</a:t>
            </a:r>
            <a:endParaRPr sz="3200" dirty="0"/>
          </a:p>
        </p:txBody>
      </p:sp>
      <p:sp>
        <p:nvSpPr>
          <p:cNvPr id="310" name="Google Shape;310;gb7a08ea2bd_0_15"/>
          <p:cNvSpPr txBox="1">
            <a:spLocks noGrp="1"/>
          </p:cNvSpPr>
          <p:nvPr>
            <p:ph type="body" idx="1"/>
          </p:nvPr>
        </p:nvSpPr>
        <p:spPr>
          <a:xfrm>
            <a:off x="311700" y="1060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axi master burst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memcpy function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burst write of WIDTH ints from Ram to DDR </a:t>
            </a:r>
            <a:endParaRPr/>
          </a:p>
        </p:txBody>
      </p:sp>
      <p:pic>
        <p:nvPicPr>
          <p:cNvPr id="311" name="Google Shape;311;gb7a08ea2b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38" y="2473576"/>
            <a:ext cx="8128725" cy="22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7a08ea2bd_0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/>
              <a:t>DDR memory</a:t>
            </a:r>
            <a:endParaRPr sz="3200" dirty="0"/>
          </a:p>
        </p:txBody>
      </p:sp>
      <p:sp>
        <p:nvSpPr>
          <p:cNvPr id="317" name="Google Shape;317;gb7a08ea2bd_0_20"/>
          <p:cNvSpPr txBox="1">
            <a:spLocks noGrp="1"/>
          </p:cNvSpPr>
          <p:nvPr>
            <p:ph type="body" idx="1"/>
          </p:nvPr>
        </p:nvSpPr>
        <p:spPr>
          <a:xfrm>
            <a:off x="424975" y="1201975"/>
            <a:ext cx="39120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sz="1800" dirty="0"/>
              <a:t>need to think about hardware usage</a:t>
            </a:r>
            <a:endParaRPr sz="18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TW" sz="1800" dirty="0"/>
              <a:t>only register variables when needed</a:t>
            </a:r>
            <a:endParaRPr sz="1800" dirty="0"/>
          </a:p>
        </p:txBody>
      </p:sp>
      <p:pic>
        <p:nvPicPr>
          <p:cNvPr id="318" name="Google Shape;318;gb7a08ea2bd_0_20"/>
          <p:cNvPicPr preferRelativeResize="0"/>
          <p:nvPr/>
        </p:nvPicPr>
        <p:blipFill rotWithShape="1">
          <a:blip r:embed="rId3">
            <a:alphaModFix/>
          </a:blip>
          <a:srcRect b="79022"/>
          <a:stretch/>
        </p:blipFill>
        <p:spPr>
          <a:xfrm>
            <a:off x="471725" y="2976850"/>
            <a:ext cx="3622049" cy="10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b7a08ea2bd_0_20"/>
          <p:cNvSpPr txBox="1"/>
          <p:nvPr/>
        </p:nvSpPr>
        <p:spPr>
          <a:xfrm>
            <a:off x="900651" y="4175315"/>
            <a:ext cx="2764195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software coding style,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need 4 integer</a:t>
            </a:r>
            <a:endParaRPr dirty="0"/>
          </a:p>
        </p:txBody>
      </p:sp>
      <p:sp>
        <p:nvSpPr>
          <p:cNvPr id="320" name="Google Shape;320;gb7a08ea2bd_0_20"/>
          <p:cNvSpPr txBox="1"/>
          <p:nvPr/>
        </p:nvSpPr>
        <p:spPr>
          <a:xfrm>
            <a:off x="4336975" y="4199034"/>
            <a:ext cx="5040996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hardware coding style, with memory reusing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only 2 integer</a:t>
            </a:r>
            <a:endParaRPr dirty="0"/>
          </a:p>
        </p:txBody>
      </p:sp>
      <p:pic>
        <p:nvPicPr>
          <p:cNvPr id="321" name="Google Shape;321;gb7a08ea2bd_0_20"/>
          <p:cNvPicPr preferRelativeResize="0"/>
          <p:nvPr/>
        </p:nvPicPr>
        <p:blipFill rotWithShape="1">
          <a:blip r:embed="rId4">
            <a:alphaModFix/>
          </a:blip>
          <a:srcRect t="27082" b="1401"/>
          <a:stretch/>
        </p:blipFill>
        <p:spPr>
          <a:xfrm>
            <a:off x="4941063" y="272200"/>
            <a:ext cx="3707275" cy="378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7a08ea2bd_0_0"/>
          <p:cNvSpPr txBox="1">
            <a:spLocks noGrp="1"/>
          </p:cNvSpPr>
          <p:nvPr>
            <p:ph type="title"/>
          </p:nvPr>
        </p:nvSpPr>
        <p:spPr>
          <a:xfrm>
            <a:off x="311700" y="198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/>
              <a:t>HLS Synthesize</a:t>
            </a:r>
            <a:endParaRPr sz="3200" dirty="0"/>
          </a:p>
        </p:txBody>
      </p:sp>
      <p:sp>
        <p:nvSpPr>
          <p:cNvPr id="327" name="Google Shape;327;gb7a08ea2bd_0_0"/>
          <p:cNvSpPr txBox="1">
            <a:spLocks noGrp="1"/>
          </p:cNvSpPr>
          <p:nvPr>
            <p:ph type="body" idx="1"/>
          </p:nvPr>
        </p:nvSpPr>
        <p:spPr>
          <a:xfrm>
            <a:off x="525150" y="1442550"/>
            <a:ext cx="8093700" cy="29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Arrays in the C code synthesize into block RAM or UltraRAM in the final FPGA design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If the array is on the </a:t>
            </a:r>
            <a:r>
              <a:rPr lang="zh-TW" sz="1800" dirty="0">
                <a:solidFill>
                  <a:srgbClr val="FF0000"/>
                </a:solidFill>
              </a:rPr>
              <a:t>top-level</a:t>
            </a:r>
            <a:r>
              <a:rPr lang="zh-TW" sz="1800" dirty="0"/>
              <a:t> function interface, high-level synthesis implements the array as ports to access a block RAM outside the design.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 dirty="0"/>
              <a:t>block level follow C++ memory assign logic</a:t>
            </a:r>
            <a:endParaRPr sz="1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7a08ea2bd_0_5"/>
          <p:cNvSpPr txBox="1">
            <a:spLocks noGrp="1"/>
          </p:cNvSpPr>
          <p:nvPr>
            <p:ph type="title"/>
          </p:nvPr>
        </p:nvSpPr>
        <p:spPr>
          <a:xfrm>
            <a:off x="311700" y="2787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/>
              <a:t>HLS Synthesize</a:t>
            </a:r>
            <a:endParaRPr sz="3200" dirty="0"/>
          </a:p>
        </p:txBody>
      </p:sp>
      <p:sp>
        <p:nvSpPr>
          <p:cNvPr id="333" name="Google Shape;333;gb7a08ea2bd_0_5"/>
          <p:cNvSpPr txBox="1">
            <a:spLocks noGrp="1"/>
          </p:cNvSpPr>
          <p:nvPr>
            <p:ph type="body" idx="1"/>
          </p:nvPr>
        </p:nvSpPr>
        <p:spPr>
          <a:xfrm>
            <a:off x="240950" y="1293975"/>
            <a:ext cx="2072700" cy="10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bg2"/>
                </a:solidFill>
                <a:latin typeface="+mj-lt"/>
              </a:rPr>
              <a:t>array at top level</a:t>
            </a:r>
            <a:endParaRPr sz="18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334" name="Google Shape;334;gb7a08ea2b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725" y="1194924"/>
            <a:ext cx="6681750" cy="136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gb7a08ea2bd_0_5"/>
          <p:cNvGrpSpPr/>
          <p:nvPr/>
        </p:nvGrpSpPr>
        <p:grpSpPr>
          <a:xfrm>
            <a:off x="2518700" y="2851291"/>
            <a:ext cx="6363652" cy="1832401"/>
            <a:chOff x="0" y="2985800"/>
            <a:chExt cx="7025449" cy="1867700"/>
          </a:xfrm>
        </p:grpSpPr>
        <p:pic>
          <p:nvPicPr>
            <p:cNvPr id="336" name="Google Shape;336;gb7a08ea2bd_0_5"/>
            <p:cNvPicPr preferRelativeResize="0"/>
            <p:nvPr/>
          </p:nvPicPr>
          <p:blipFill rotWithShape="1">
            <a:blip r:embed="rId4">
              <a:alphaModFix/>
            </a:blip>
            <a:srcRect r="23171" b="69063"/>
            <a:stretch/>
          </p:blipFill>
          <p:spPr>
            <a:xfrm>
              <a:off x="0" y="2985800"/>
              <a:ext cx="7025449" cy="93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gb7a08ea2bd_0_5"/>
            <p:cNvPicPr preferRelativeResize="0"/>
            <p:nvPr/>
          </p:nvPicPr>
          <p:blipFill rotWithShape="1">
            <a:blip r:embed="rId4">
              <a:alphaModFix/>
            </a:blip>
            <a:srcRect t="65704" r="23171" b="3359"/>
            <a:stretch/>
          </p:blipFill>
          <p:spPr>
            <a:xfrm>
              <a:off x="0" y="3919650"/>
              <a:ext cx="7025449" cy="93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gb7a08ea2bd_0_5"/>
          <p:cNvSpPr txBox="1"/>
          <p:nvPr/>
        </p:nvSpPr>
        <p:spPr>
          <a:xfrm>
            <a:off x="106549" y="3127125"/>
            <a:ext cx="2306175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B050"/>
                </a:solidFill>
              </a:rPr>
              <a:t>array in block level</a:t>
            </a:r>
            <a:endParaRPr sz="1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7a08ea2bd_0_10"/>
          <p:cNvSpPr txBox="1">
            <a:spLocks noGrp="1"/>
          </p:cNvSpPr>
          <p:nvPr>
            <p:ph type="title"/>
          </p:nvPr>
        </p:nvSpPr>
        <p:spPr>
          <a:xfrm>
            <a:off x="260725" y="199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/>
              <a:t>HLS Synthesize</a:t>
            </a:r>
            <a:endParaRPr sz="3200" dirty="0"/>
          </a:p>
        </p:txBody>
      </p:sp>
      <p:sp>
        <p:nvSpPr>
          <p:cNvPr id="344" name="Google Shape;344;gb7a08ea2bd_0_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/>
              <a:t>same function, but different BRAM usage</a:t>
            </a:r>
            <a:endParaRPr b="1" dirty="0"/>
          </a:p>
        </p:txBody>
      </p:sp>
      <p:pic>
        <p:nvPicPr>
          <p:cNvPr id="345" name="Google Shape;345;gb7a08ea2bd_0_10"/>
          <p:cNvPicPr preferRelativeResize="0"/>
          <p:nvPr/>
        </p:nvPicPr>
        <p:blipFill rotWithShape="1">
          <a:blip r:embed="rId3">
            <a:alphaModFix/>
          </a:blip>
          <a:srcRect l="4251" t="55983" r="1275"/>
          <a:stretch/>
        </p:blipFill>
        <p:spPr>
          <a:xfrm>
            <a:off x="94475" y="1691150"/>
            <a:ext cx="4392625" cy="260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b7a08ea2bd_0_10"/>
          <p:cNvPicPr preferRelativeResize="0"/>
          <p:nvPr/>
        </p:nvPicPr>
        <p:blipFill rotWithShape="1">
          <a:blip r:embed="rId4">
            <a:alphaModFix/>
          </a:blip>
          <a:srcRect l="3072" t="65268"/>
          <a:stretch/>
        </p:blipFill>
        <p:spPr>
          <a:xfrm>
            <a:off x="4651938" y="1894963"/>
            <a:ext cx="4392624" cy="194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b7a08ea2bd_0_10"/>
          <p:cNvSpPr txBox="1"/>
          <p:nvPr/>
        </p:nvSpPr>
        <p:spPr>
          <a:xfrm>
            <a:off x="1099697" y="4325319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b="1" dirty="0">
                <a:solidFill>
                  <a:schemeClr val="bg2"/>
                </a:solidFill>
              </a:rPr>
              <a:t>array at top level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348" name="Google Shape;348;gb7a08ea2bd_0_10"/>
          <p:cNvSpPr txBox="1"/>
          <p:nvPr/>
        </p:nvSpPr>
        <p:spPr>
          <a:xfrm>
            <a:off x="5174897" y="4299050"/>
            <a:ext cx="3251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B050"/>
                </a:solidFill>
              </a:rPr>
              <a:t>array in block level</a:t>
            </a:r>
            <a:endParaRPr sz="1800" b="1" dirty="0">
              <a:solidFill>
                <a:srgbClr val="00B050"/>
              </a:solidFill>
            </a:endParaRPr>
          </a:p>
        </p:txBody>
      </p:sp>
      <p:sp>
        <p:nvSpPr>
          <p:cNvPr id="349" name="Google Shape;349;gb7a08ea2bd_0_10"/>
          <p:cNvSpPr txBox="1"/>
          <p:nvPr/>
        </p:nvSpPr>
        <p:spPr>
          <a:xfrm>
            <a:off x="49525" y="2955600"/>
            <a:ext cx="4471500" cy="815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3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12"/>
          <p:cNvSpPr txBox="1">
            <a:spLocks noGrp="1"/>
          </p:cNvSpPr>
          <p:nvPr>
            <p:ph type="body" idx="1"/>
          </p:nvPr>
        </p:nvSpPr>
        <p:spPr>
          <a:xfrm>
            <a:off x="356750" y="1265125"/>
            <a:ext cx="8293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 sz="1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</a:t>
            </a:r>
            <a:r>
              <a:rPr lang="en-US" altLang="zh-TW" sz="1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zh-TW" sz="1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igh level synthesis for image deblurring for primal dual algorithm</a:t>
            </a:r>
            <a:endParaRPr sz="1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FPGA interface for delivering data</a:t>
            </a:r>
            <a:endParaRPr sz="1800" dirty="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Github submit ：</a:t>
            </a:r>
            <a:r>
              <a:rPr lang="zh-TW" sz="1800" u="sng" dirty="0">
                <a:solidFill>
                  <a:srgbClr val="0596A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https://github.com/leo870823/2020MSOC_Final</a:t>
            </a:r>
            <a:r>
              <a:rPr lang="zh-TW" sz="1800" dirty="0">
                <a:solidFill>
                  <a:srgbClr val="0596A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800" dirty="0">
              <a:solidFill>
                <a:srgbClr val="0596A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/>
              <a:t>  </a:t>
            </a:r>
            <a:endParaRPr sz="1800" dirty="0"/>
          </a:p>
        </p:txBody>
      </p:sp>
      <p:pic>
        <p:nvPicPr>
          <p:cNvPr id="356" name="Google Shape;35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850" y="2414050"/>
            <a:ext cx="4962552" cy="258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Reference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 sz="18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Image Deblurring Processor for Chromatic Aberration Based on the Primal-Dual Algorithm with Cross-Channel Prior (Chia-Han Huang,[2020 ISCAS])</a:t>
            </a:r>
            <a:endParaRPr sz="1800" dirty="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 sz="18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High-Quality Computational Imaging Through Simple Lenses(Felix Heide,[2013])</a:t>
            </a:r>
            <a:endParaRPr sz="1800" dirty="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 sz="18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first-order primal-dual algorithm for convex problems with applications to imaging(Antonin Chambolle, Thomas Pock [2011])</a:t>
            </a:r>
            <a:endParaRPr sz="1800" dirty="0">
              <a:solidFill>
                <a:srgbClr val="66666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 sz="18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HLS IP Library</a:t>
            </a: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zh-TW" sz="18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https://cloud.tencent.com/developer/article/1605517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"/>
          <p:cNvSpPr txBox="1">
            <a:spLocks noGrp="1"/>
          </p:cNvSpPr>
          <p:nvPr>
            <p:ph type="title"/>
          </p:nvPr>
        </p:nvSpPr>
        <p:spPr>
          <a:xfrm>
            <a:off x="1468379" y="2219698"/>
            <a:ext cx="6801268" cy="70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4000" dirty="0">
                <a:latin typeface="Times New Roman"/>
                <a:ea typeface="Times New Roman"/>
                <a:cs typeface="Times New Roman"/>
                <a:sym typeface="Times New Roman"/>
              </a:rPr>
              <a:t>Thank you for your attention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311700" y="22355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600" dirty="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311700" y="108675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AutoNum type="arabicPeriod"/>
            </a:pPr>
            <a:r>
              <a:rPr lang="zh-TW" sz="1600" b="1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High-Quality Computational Imaging Through Simple Lenses [2013]</a:t>
            </a:r>
            <a:r>
              <a:rPr lang="zh-TW" sz="16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zh-TW" sz="16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600" dirty="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proposes solution to deblurring image.</a:t>
            </a:r>
            <a:endParaRPr sz="1600" dirty="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Times New Roman"/>
              <a:buAutoNum type="arabicPeriod"/>
            </a:pPr>
            <a:r>
              <a:rPr lang="zh-TW" sz="16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256x256 image,original algorithm of 50 iteration takes 0.8222 second in matlab simulation. For larger image resolution(1920x1680), it couldn’t reach </a:t>
            </a:r>
            <a:r>
              <a:rPr lang="zh-TW" sz="1600" b="1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 </a:t>
            </a:r>
            <a:r>
              <a:rPr lang="zh-TW" sz="1600" dirty="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 latency.  </a:t>
            </a:r>
            <a:endParaRPr sz="1600" dirty="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1260" y="2703286"/>
            <a:ext cx="4409795" cy="221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774007854_0_34"/>
          <p:cNvSpPr txBox="1">
            <a:spLocks noGrp="1"/>
          </p:cNvSpPr>
          <p:nvPr>
            <p:ph type="title"/>
          </p:nvPr>
        </p:nvSpPr>
        <p:spPr>
          <a:xfrm>
            <a:off x="311700" y="270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latin typeface="Times New Roman"/>
                <a:ea typeface="Times New Roman"/>
                <a:cs typeface="Times New Roman"/>
                <a:sym typeface="Times New Roman"/>
              </a:rPr>
              <a:t>Goal 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gb774007854_0_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zh-TW" sz="1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HLS work for primal-dual for image deblurring</a:t>
            </a:r>
            <a:endParaRPr lang="en-US" altLang="zh-TW" sz="1800" b="1" dirty="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time</a:t>
            </a:r>
            <a:r>
              <a:rPr lang="en-US" altLang="zh-TW" sz="1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image deblurring processor in Pynq-Z2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gb774007854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575" y="2267725"/>
            <a:ext cx="4398801" cy="20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311700" y="226440"/>
            <a:ext cx="4046718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System flow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6"/>
          <p:cNvSpPr txBox="1">
            <a:spLocks noGrp="1"/>
          </p:cNvSpPr>
          <p:nvPr>
            <p:ph type="body" idx="1"/>
          </p:nvPr>
        </p:nvSpPr>
        <p:spPr>
          <a:xfrm>
            <a:off x="558172" y="2968344"/>
            <a:ext cx="1963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zh-TW" b="1" dirty="0">
                <a:solidFill>
                  <a:srgbClr val="FF0000"/>
                </a:solidFill>
              </a:rPr>
              <a:t>HLS implement</a:t>
            </a:r>
            <a:endParaRPr b="1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17F1F2-9FCD-514B-99B7-26607678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0" y="582641"/>
            <a:ext cx="4898442" cy="3933376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585EEBCE-D2E6-054E-97BB-75ABE5EE4C65}"/>
              </a:ext>
            </a:extLst>
          </p:cNvPr>
          <p:cNvSpPr/>
          <p:nvPr/>
        </p:nvSpPr>
        <p:spPr>
          <a:xfrm>
            <a:off x="2611610" y="2471633"/>
            <a:ext cx="5744804" cy="206461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zh-TW" altLang="en-US" dirty="0">
              <a:ln w="0"/>
              <a:solidFill>
                <a:schemeClr val="tx1"/>
              </a:solidFill>
              <a:latin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1fc99e71_0_5"/>
          <p:cNvSpPr txBox="1">
            <a:spLocks noGrp="1"/>
          </p:cNvSpPr>
          <p:nvPr>
            <p:ph type="title"/>
          </p:nvPr>
        </p:nvSpPr>
        <p:spPr>
          <a:xfrm>
            <a:off x="311700" y="21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block diagram</a:t>
            </a:r>
            <a:endParaRPr sz="3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gae1fc99e71_0_5"/>
          <p:cNvSpPr txBox="1">
            <a:spLocks noGrp="1"/>
          </p:cNvSpPr>
          <p:nvPr>
            <p:ph type="body" idx="1"/>
          </p:nvPr>
        </p:nvSpPr>
        <p:spPr>
          <a:xfrm>
            <a:off x="311700" y="1132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Times New Roman"/>
                <a:ea typeface="Times New Roman"/>
                <a:cs typeface="Times New Roman"/>
                <a:sym typeface="Times New Roman"/>
              </a:rPr>
              <a:t>Image deblurring processing unit implemented in pynq-Z2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gae1fc99e7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725" y="1829625"/>
            <a:ext cx="6368275" cy="33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3fbee766e_0_0"/>
          <p:cNvSpPr txBox="1">
            <a:spLocks noGrp="1"/>
          </p:cNvSpPr>
          <p:nvPr>
            <p:ph type="title"/>
          </p:nvPr>
        </p:nvSpPr>
        <p:spPr>
          <a:xfrm>
            <a:off x="139164" y="141999"/>
            <a:ext cx="88656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Image pocessing pipeline --- Deconvolution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gb3fbee766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21" y="966435"/>
            <a:ext cx="823275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30EBA42-26A0-4B29-A083-ADD192597E81}"/>
              </a:ext>
            </a:extLst>
          </p:cNvPr>
          <p:cNvSpPr/>
          <p:nvPr/>
        </p:nvSpPr>
        <p:spPr>
          <a:xfrm>
            <a:off x="1475053" y="814283"/>
            <a:ext cx="1975637" cy="418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uFillTx/>
              <a:latin typeface="+mn-ea"/>
              <a:cs typeface="Calibr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8EDFCF-2588-494A-BEDB-E69D11CDF2E8}"/>
              </a:ext>
            </a:extLst>
          </p:cNvPr>
          <p:cNvSpPr/>
          <p:nvPr/>
        </p:nvSpPr>
        <p:spPr>
          <a:xfrm>
            <a:off x="3457366" y="814283"/>
            <a:ext cx="1975638" cy="418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uFillTx/>
              <a:latin typeface="+mn-ea"/>
              <a:cs typeface="Calibr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BB3283-8AE4-4CF4-9A4E-A4A9644B9A04}"/>
              </a:ext>
            </a:extLst>
          </p:cNvPr>
          <p:cNvSpPr/>
          <p:nvPr/>
        </p:nvSpPr>
        <p:spPr>
          <a:xfrm>
            <a:off x="5439680" y="783313"/>
            <a:ext cx="2090214" cy="418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TW" altLang="en-US" dirty="0">
              <a:ln w="0"/>
              <a:solidFill>
                <a:schemeClr val="tx1"/>
              </a:solidFill>
              <a:uFillTx/>
              <a:latin typeface="+mn-ea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311700" y="1119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latin typeface="Times New Roman"/>
                <a:ea typeface="Times New Roman"/>
                <a:cs typeface="Times New Roman"/>
                <a:sym typeface="Times New Roman"/>
              </a:rPr>
              <a:t>Objective function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4" name="Google Shape;114;p7"/>
          <p:cNvGrpSpPr/>
          <p:nvPr/>
        </p:nvGrpSpPr>
        <p:grpSpPr>
          <a:xfrm>
            <a:off x="485575" y="1487599"/>
            <a:ext cx="8372150" cy="805250"/>
            <a:chOff x="485575" y="1189574"/>
            <a:chExt cx="8372150" cy="805250"/>
          </a:xfrm>
        </p:grpSpPr>
        <p:pic>
          <p:nvPicPr>
            <p:cNvPr id="115" name="Google Shape;115;p7"/>
            <p:cNvPicPr preferRelativeResize="0"/>
            <p:nvPr/>
          </p:nvPicPr>
          <p:blipFill rotWithShape="1">
            <a:blip r:embed="rId3">
              <a:alphaModFix/>
            </a:blip>
            <a:srcRect b="46094"/>
            <a:stretch/>
          </p:blipFill>
          <p:spPr>
            <a:xfrm>
              <a:off x="485575" y="1189574"/>
              <a:ext cx="4970025" cy="80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7"/>
            <p:cNvPicPr preferRelativeResize="0"/>
            <p:nvPr/>
          </p:nvPicPr>
          <p:blipFill rotWithShape="1">
            <a:blip r:embed="rId3">
              <a:alphaModFix/>
            </a:blip>
            <a:srcRect l="30958" t="55212"/>
            <a:stretch/>
          </p:blipFill>
          <p:spPr>
            <a:xfrm>
              <a:off x="5426275" y="1277213"/>
              <a:ext cx="3431450" cy="669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7"/>
          <p:cNvSpPr txBox="1"/>
          <p:nvPr/>
        </p:nvSpPr>
        <p:spPr>
          <a:xfrm>
            <a:off x="2522850" y="1081824"/>
            <a:ext cx="15393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zh-TW" sz="2200" b="1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zh-TW" sz="2200" b="1" i="0" u="none" strike="noStrike" cap="none" dirty="0">
                <a:solidFill>
                  <a:schemeClr val="bg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ata term</a:t>
            </a:r>
            <a:endParaRPr sz="22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4904635" y="493350"/>
            <a:ext cx="2742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zh-TW" sz="2200" b="1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zh-TW" sz="2200" b="1" i="0" u="none" strike="noStrike" cap="none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egulization term</a:t>
            </a:r>
            <a:endParaRPr sz="22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4239000" y="1103675"/>
            <a:ext cx="1327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none" strike="noStrike" cap="none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TV norm</a:t>
            </a:r>
            <a:endParaRPr sz="20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5978350" y="1103675"/>
            <a:ext cx="23664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1" i="0" u="none" strike="noStrike" cap="none" dirty="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channel prior</a:t>
            </a:r>
            <a:endParaRPr sz="20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485575" y="3816525"/>
            <a:ext cx="395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zh-TW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ross</a:t>
            </a:r>
            <a:r>
              <a:rPr lang="en-US" altLang="zh-TW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zh-TW"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prior</a:t>
            </a:r>
            <a:r>
              <a:rPr lang="zh-TW"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enforces gradient consistency between the color channels.</a:t>
            </a:r>
            <a:endParaRPr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2478" y="3378876"/>
            <a:ext cx="3244872" cy="1652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7"/>
          <p:cNvCxnSpPr>
            <a:cxnSpLocks/>
            <a:stCxn id="119" idx="0"/>
          </p:cNvCxnSpPr>
          <p:nvPr/>
        </p:nvCxnSpPr>
        <p:spPr>
          <a:xfrm rot="5400000" flipH="1" flipV="1">
            <a:off x="5297625" y="534350"/>
            <a:ext cx="174600" cy="964050"/>
          </a:xfrm>
          <a:prstGeom prst="bentConnector2">
            <a:avLst/>
          </a:prstGeom>
          <a:noFill/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7"/>
          <p:cNvCxnSpPr/>
          <p:nvPr/>
        </p:nvCxnSpPr>
        <p:spPr>
          <a:xfrm>
            <a:off x="5867150" y="928950"/>
            <a:ext cx="1284600" cy="184500"/>
          </a:xfrm>
          <a:prstGeom prst="bentConnector3">
            <a:avLst>
              <a:gd name="adj1" fmla="val 10123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53F8FA0E-7152-4064-AD37-277556C822AE}"/>
              </a:ext>
            </a:extLst>
          </p:cNvPr>
          <p:cNvGrpSpPr/>
          <p:nvPr/>
        </p:nvGrpSpPr>
        <p:grpSpPr>
          <a:xfrm>
            <a:off x="98650" y="2043493"/>
            <a:ext cx="4561237" cy="1141050"/>
            <a:chOff x="91976" y="2052775"/>
            <a:chExt cx="4561237" cy="1141050"/>
          </a:xfrm>
        </p:grpSpPr>
        <p:sp>
          <p:nvSpPr>
            <p:cNvPr id="125" name="Google Shape;125;p7"/>
            <p:cNvSpPr txBox="1"/>
            <p:nvPr/>
          </p:nvSpPr>
          <p:spPr>
            <a:xfrm>
              <a:off x="2066250" y="2762725"/>
              <a:ext cx="1195200" cy="3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altLang="zh-TW" sz="16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r>
                <a:rPr lang="zh-TW" sz="1600" b="1" i="0" u="none" strike="noStrike" cap="none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lur kernel</a:t>
              </a:r>
              <a:endParaRPr sz="16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7"/>
            <p:cNvSpPr txBox="1"/>
            <p:nvPr/>
          </p:nvSpPr>
          <p:spPr>
            <a:xfrm>
              <a:off x="91976" y="2747125"/>
              <a:ext cx="2065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Reconstruction goal</a:t>
              </a:r>
              <a:endParaRPr sz="1600" b="1" dirty="0"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735800" y="2094200"/>
              <a:ext cx="70800" cy="728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28" name="Google Shape;128;p7"/>
            <p:cNvSpPr txBox="1"/>
            <p:nvPr/>
          </p:nvSpPr>
          <p:spPr>
            <a:xfrm>
              <a:off x="3181713" y="2762725"/>
              <a:ext cx="1471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blurred image</a:t>
              </a:r>
              <a:endParaRPr sz="1600" b="1" dirty="0"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431350" y="2052775"/>
              <a:ext cx="70800" cy="728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2759163" y="2052775"/>
              <a:ext cx="70800" cy="7287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theme/theme1.xml><?xml version="1.0" encoding="utf-8"?>
<a:theme xmlns:a="http://schemas.openxmlformats.org/drawingml/2006/main" name="Lab_NTUBL430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20000"/>
            <a:lumOff val="80000"/>
          </a:schemeClr>
        </a:solidFill>
        <a:ln>
          <a:solidFill>
            <a:srgbClr val="00B0F0"/>
          </a:solidFill>
        </a:ln>
        <a:effectLst/>
      </a:spPr>
      <a:bodyPr wrap="square" lIns="91440" tIns="45720" rIns="91440" bIns="45720" rtlCol="0" anchor="ctr">
        <a:spAutoFit/>
      </a:bodyPr>
      <a:lstStyle>
        <a:defPPr algn="ctr">
          <a:defRPr dirty="0" smtClean="0">
            <a:ln w="0"/>
            <a:solidFill>
              <a:schemeClr val="tx1"/>
            </a:solidFill>
            <a:uFillTx/>
            <a:latin typeface="+mn-ea"/>
            <a:cs typeface="Calibri" pitchFamily="34" charset="0"/>
          </a:defRPr>
        </a:defPPr>
      </a:lstStyle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Arial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ab_NTUBL430" id="{7862E574-04A2-467B-95F9-C000219031F5}" vid="{D4A60B6E-1F4E-456D-B356-12D38E1D916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Lab_NTUBL430</Template>
  <TotalTime>43</TotalTime>
  <Words>1152</Words>
  <Application>Microsoft Office PowerPoint</Application>
  <PresentationFormat>如螢幕大小 (16:9)</PresentationFormat>
  <Paragraphs>184</Paragraphs>
  <Slides>37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Noto Sans Symbols</vt:lpstr>
      <vt:lpstr>微軟正黑體</vt:lpstr>
      <vt:lpstr>DFKai-SB</vt:lpstr>
      <vt:lpstr>DFKai-SB</vt:lpstr>
      <vt:lpstr>Arial</vt:lpstr>
      <vt:lpstr>Calibri</vt:lpstr>
      <vt:lpstr>Times New Roman</vt:lpstr>
      <vt:lpstr>Wingdings</vt:lpstr>
      <vt:lpstr>Lab_NTUBL430</vt:lpstr>
      <vt:lpstr>MSOC Final Project</vt:lpstr>
      <vt:lpstr>Outline</vt:lpstr>
      <vt:lpstr>Motivation</vt:lpstr>
      <vt:lpstr>Motivation</vt:lpstr>
      <vt:lpstr>Goal </vt:lpstr>
      <vt:lpstr>System flow</vt:lpstr>
      <vt:lpstr>System block diagram</vt:lpstr>
      <vt:lpstr>Image pocessing pipeline --- Deconvolution</vt:lpstr>
      <vt:lpstr>Objective function</vt:lpstr>
      <vt:lpstr>Algorithm</vt:lpstr>
      <vt:lpstr>Hardware for deblur  </vt:lpstr>
      <vt:lpstr>Proximal operator unit</vt:lpstr>
      <vt:lpstr>2D FFT unit</vt:lpstr>
      <vt:lpstr>2D FFT unit</vt:lpstr>
      <vt:lpstr>Xilinx IP usage</vt:lpstr>
      <vt:lpstr>Xilinx IP usage</vt:lpstr>
      <vt:lpstr>Streaming architecture (Radix-2 butterfly)</vt:lpstr>
      <vt:lpstr>HLS optimization for 2D FFT unit</vt:lpstr>
      <vt:lpstr>HLS optimization for 2D FFT unit</vt:lpstr>
      <vt:lpstr>Deblurring unit</vt:lpstr>
      <vt:lpstr>PowerPoint 簡報</vt:lpstr>
      <vt:lpstr>PowerPoint 簡報</vt:lpstr>
      <vt:lpstr>C code direct mapping </vt:lpstr>
      <vt:lpstr>The difference of coding methodology between  Software (C++) and Hardware (HLS)</vt:lpstr>
      <vt:lpstr>Preliminary HLS optimization </vt:lpstr>
      <vt:lpstr>Utilization problems in iteration algorithm</vt:lpstr>
      <vt:lpstr>Interface</vt:lpstr>
      <vt:lpstr>Data packing</vt:lpstr>
      <vt:lpstr>Block Diagram for AXI stream</vt:lpstr>
      <vt:lpstr>DDR memory</vt:lpstr>
      <vt:lpstr>DDR memory</vt:lpstr>
      <vt:lpstr>HLS Synthesize</vt:lpstr>
      <vt:lpstr>HLS Synthesize</vt:lpstr>
      <vt:lpstr>HLS Synthesize</vt:lpstr>
      <vt:lpstr>Conclusion</vt:lpstr>
      <vt:lpstr>Reference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MSOC Final Project</dc:title>
  <cp:lastModifiedBy>Jeff</cp:lastModifiedBy>
  <cp:revision>20</cp:revision>
  <dcterms:modified xsi:type="dcterms:W3CDTF">2021-01-21T16:36:31Z</dcterms:modified>
</cp:coreProperties>
</file>